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drawings/drawing2.xml" ContentType="application/vnd.openxmlformats-officedocument.drawingml.chartshapes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8" r:id="rId2"/>
    <p:sldId id="257" r:id="rId3"/>
    <p:sldId id="259" r:id="rId4"/>
    <p:sldId id="260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69" r:id="rId13"/>
  </p:sldIdLst>
  <p:sldSz cx="9144000" cy="6858000" type="screen4x3"/>
  <p:notesSz cx="6858000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44;&#1080;&#1072;&#1075;&#1088;&#1072;&#1084;&#1084;&#1072;%20&#1074;%20Microsoft%20PowerPoint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olodeznikova\Documents\&#1089;&#1087;&#1088;&#1072;&#1074;&#1082;&#1080;,%20&#1080;&#1085;&#1092;&#1086;&#1088;&#1084;&#1072;&#1094;&#1080;&#1103;,&#1089;&#1074;&#1077;&#1076;&#1077;&#1085;&#1080;&#1103;\&#1076;&#1083;&#1103;%20&#1087;&#1088;&#1077;&#1079;&#1077;&#1085;&#1090;&#1072;&#1094;&#1080;&#1080;%20&#1087;&#1086;%20&#1086;&#1090;&#1095;&#1077;&#1090;&#1091;%20&#1050;&#1056;&#1054;%20&#1079;&#1072;%202016%20&#1075;&#1086;&#1076;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\\hp2\Fileserver\Departmens\&#1050;&#1056;&#1054;\&#1050;&#1086;&#1083;&#1086;&#1076;&#1077;&#1079;&#1085;&#1080;&#1082;&#1086;&#1074;&#1072;%20&#1053;.&#1044;\&#1087;&#1086;%20&#1074;&#1080;&#1076;&#1072;&#1084;%20&#1088;&#1072;&#1089;&#1093;&#1086;&#1076;&#1086;&#1074;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kolodeznikova\Desktop\&#1084;&#1072;&#1090;&#1077;&#1088;&#1080;&#1072;&#1083;&#1099;%20&#1076;&#1083;&#1103;%20&#1052;&#1054;%20&#1087;&#1086;%20&#1080;&#1090;&#1086;&#1075;&#1072;&#1084;%202017&#1075;\&#1082;%20&#1086;&#1090;&#1095;&#1077;&#1090;&#1091;%20&#1079;&#1072;%202017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kolodeznikova\Desktop\&#1084;&#1072;&#1090;&#1077;&#1088;&#1080;&#1072;&#1083;&#1099;%20&#1076;&#1083;&#1103;%20&#1052;&#1054;%20&#1087;&#1086;%20&#1080;&#1090;&#1086;&#1075;&#1072;&#1084;%202017&#1075;\&#1082;%20&#1086;&#1090;&#1095;&#1077;&#1090;&#1091;%20&#1079;&#1072;%202017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'[Диаграмма в Microsoft PowerPoint]Лист1'!$A$7</c:f>
              <c:strCache>
                <c:ptCount val="1"/>
                <c:pt idx="0">
                  <c:v>использовано средств не по целевому назначению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/>
                      <a:t>12 </a:t>
                    </a:r>
                    <a:r>
                      <a:rPr lang="en-US"/>
                      <a:t>092 </a:t>
                    </a:r>
                    <a:r>
                      <a:rPr lang="sah-RU" smtClean="0"/>
                      <a:t>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/>
                      <a:t>10 </a:t>
                    </a:r>
                    <a:r>
                      <a:rPr lang="en-US" smtClean="0"/>
                      <a:t>411</a:t>
                    </a:r>
                    <a:r>
                      <a:rPr lang="sah-RU" smtClean="0"/>
                      <a:t>,9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/>
                      <a:t>6 </a:t>
                    </a:r>
                    <a:r>
                      <a:rPr lang="en-US" smtClean="0"/>
                      <a:t>765</a:t>
                    </a:r>
                    <a:r>
                      <a:rPr lang="sah-RU" smtClean="0"/>
                      <a:t>,9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5.2137567834380755E-2"/>
                  <c:y val="-2.7133722784154973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7 </a:t>
                    </a:r>
                    <a:r>
                      <a:rPr lang="en-US" dirty="0" smtClean="0"/>
                      <a:t>321</a:t>
                    </a:r>
                    <a:r>
                      <a:rPr lang="sah-RU" dirty="0" smtClean="0"/>
                      <a:t>,9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'[Диаграмма в Microsoft PowerPoint]Лист1'!$B$6:$E$6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'[Диаграмма в Microsoft PowerPoint]Лист1'!$B$7:$E$7</c:f>
              <c:numCache>
                <c:formatCode>#,##0.00</c:formatCode>
                <c:ptCount val="4"/>
                <c:pt idx="0">
                  <c:v>12092625.630000001</c:v>
                </c:pt>
                <c:pt idx="1">
                  <c:v>10411878.48</c:v>
                </c:pt>
                <c:pt idx="2">
                  <c:v>6765947.0099999998</c:v>
                </c:pt>
                <c:pt idx="3">
                  <c:v>7321930.4400000004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67915648"/>
        <c:axId val="267917184"/>
        <c:axId val="0"/>
      </c:bar3DChart>
      <c:catAx>
        <c:axId val="267915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67917184"/>
        <c:crosses val="autoZero"/>
        <c:auto val="1"/>
        <c:lblAlgn val="ctr"/>
        <c:lblOffset val="100"/>
        <c:noMultiLvlLbl val="0"/>
      </c:catAx>
      <c:valAx>
        <c:axId val="267917184"/>
        <c:scaling>
          <c:orientation val="minMax"/>
        </c:scaling>
        <c:delete val="0"/>
        <c:axPos val="l"/>
        <c:majorGridlines/>
        <c:numFmt formatCode="#,##0.00" sourceLinked="1"/>
        <c:majorTickMark val="out"/>
        <c:minorTickMark val="none"/>
        <c:tickLblPos val="nextTo"/>
        <c:crossAx val="26791564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Лист1!$A$45</c:f>
              <c:strCache>
                <c:ptCount val="1"/>
                <c:pt idx="0">
                  <c:v>количество проверенных МО</c:v>
                </c:pt>
              </c:strCache>
            </c:strRef>
          </c:tx>
          <c:invertIfNegative val="0"/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6</a:t>
                    </a:r>
                    <a:r>
                      <a:rPr lang="sah-RU" dirty="0" smtClean="0"/>
                      <a:t>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Лист1!$B$44:$E$44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Лист1!$B$45:$E$45</c:f>
              <c:numCache>
                <c:formatCode>General</c:formatCode>
                <c:ptCount val="4"/>
                <c:pt idx="0">
                  <c:v>48</c:v>
                </c:pt>
                <c:pt idx="1">
                  <c:v>53</c:v>
                </c:pt>
                <c:pt idx="2">
                  <c:v>49</c:v>
                </c:pt>
                <c:pt idx="3">
                  <c:v>65</c:v>
                </c:pt>
              </c:numCache>
            </c:numRef>
          </c:val>
        </c:ser>
        <c:ser>
          <c:idx val="1"/>
          <c:order val="1"/>
          <c:tx>
            <c:strRef>
              <c:f>Лист1!$A$46</c:f>
              <c:strCache>
                <c:ptCount val="1"/>
                <c:pt idx="0">
                  <c:v>количество МО, где выявлено нецелевое  использование средств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Лист1!$B$44:$E$44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Лист1!$B$46:$E$46</c:f>
              <c:numCache>
                <c:formatCode>General</c:formatCode>
                <c:ptCount val="4"/>
                <c:pt idx="0">
                  <c:v>31</c:v>
                </c:pt>
                <c:pt idx="1">
                  <c:v>31</c:v>
                </c:pt>
                <c:pt idx="2">
                  <c:v>20</c:v>
                </c:pt>
                <c:pt idx="3">
                  <c:v>23</c:v>
                </c:pt>
              </c:numCache>
            </c:numRef>
          </c:val>
        </c:ser>
        <c:ser>
          <c:idx val="2"/>
          <c:order val="2"/>
          <c:tx>
            <c:strRef>
              <c:f>Лист1!$A$47</c:f>
              <c:strCache>
                <c:ptCount val="1"/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9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Лист1!$B$44:$E$44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Лист1!$B$47:$E$47</c:f>
              <c:numCache>
                <c:formatCode>0%</c:formatCode>
                <c:ptCount val="4"/>
                <c:pt idx="0">
                  <c:v>0.64583333333333337</c:v>
                </c:pt>
                <c:pt idx="1">
                  <c:v>0.58490566037735847</c:v>
                </c:pt>
                <c:pt idx="2">
                  <c:v>0.40816326530612246</c:v>
                </c:pt>
                <c:pt idx="3">
                  <c:v>0.35384615384615387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72695296"/>
        <c:axId val="272696832"/>
      </c:barChart>
      <c:catAx>
        <c:axId val="2726952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72696832"/>
        <c:crosses val="autoZero"/>
        <c:auto val="1"/>
        <c:lblAlgn val="ctr"/>
        <c:lblOffset val="100"/>
        <c:noMultiLvlLbl val="0"/>
      </c:catAx>
      <c:valAx>
        <c:axId val="2726968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726952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671422694988548"/>
          <c:y val="0.16868163788613325"/>
          <c:w val="0.3328578148527232"/>
          <c:h val="0.8313184057586217"/>
        </c:manualLayout>
      </c:layout>
      <c:overlay val="0"/>
      <c:txPr>
        <a:bodyPr/>
        <a:lstStyle/>
        <a:p>
          <a:pPr>
            <a:defRPr baseline="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dLbls>
            <c:dLbl>
              <c:idx val="0"/>
              <c:layout>
                <c:manualLayout>
                  <c:x val="-0.18762503822493007"/>
                  <c:y val="-0.10878253480109774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4.8432335155675799E-2"/>
                  <c:y val="6.6834960951731706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5.8678252019616871E-2"/>
                  <c:y val="8.9984332806558912E-4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endParaRPr lang="sah-RU" sz="700" smtClean="0"/>
                  </a:p>
                  <a:p>
                    <a:endParaRPr lang="en-US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7.4319867236973675E-2"/>
                  <c:y val="1.5297336577115014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700"/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Лист1!$I$33:$M$33</c:f>
              <c:strCache>
                <c:ptCount val="5"/>
                <c:pt idx="0">
                  <c:v>оплата расходов, не включенных в тарифы на оплату МП в рамках ТП ОМС</c:v>
                </c:pt>
                <c:pt idx="1">
                  <c:v>финансирование структурных подразделений (служб) медицинских организаций, финансируемых из иных источников</c:v>
                </c:pt>
                <c:pt idx="2">
                  <c:v>расходование средств сверх норм, установленных соответствующими министерствами, ведомствами</c:v>
                </c:pt>
                <c:pt idx="3">
                  <c:v>расходование средств при отсутствии подтверждающих документов</c:v>
                </c:pt>
                <c:pt idx="4">
                  <c:v>оплата собственных обязательств (долгов), не связанных с деятельностью по ОМС</c:v>
                </c:pt>
              </c:strCache>
            </c:strRef>
          </c:cat>
          <c:val>
            <c:numRef>
              <c:f>Лист1!$I$34:$M$34</c:f>
              <c:numCache>
                <c:formatCode>#,##0.00</c:formatCode>
                <c:ptCount val="5"/>
                <c:pt idx="0">
                  <c:v>4466475.09</c:v>
                </c:pt>
                <c:pt idx="1">
                  <c:v>1841603.14</c:v>
                </c:pt>
                <c:pt idx="2">
                  <c:v>734650.46</c:v>
                </c:pt>
                <c:pt idx="3">
                  <c:v>1428.78</c:v>
                </c:pt>
                <c:pt idx="4">
                  <c:v>277772.96999999997</c:v>
                </c:pt>
              </c:numCache>
            </c:numRef>
          </c:val>
        </c:ser>
        <c:ser>
          <c:idx val="1"/>
          <c:order val="1"/>
          <c:cat>
            <c:strRef>
              <c:f>Лист1!$I$33:$M$33</c:f>
              <c:strCache>
                <c:ptCount val="5"/>
                <c:pt idx="0">
                  <c:v>оплата расходов, не включенных в тарифы на оплату МП в рамках ТП ОМС</c:v>
                </c:pt>
                <c:pt idx="1">
                  <c:v>финансирование структурных подразделений (служб) медицинских организаций, финансируемых из иных источников</c:v>
                </c:pt>
                <c:pt idx="2">
                  <c:v>расходование средств сверх норм, установленных соответствующими министерствами, ведомствами</c:v>
                </c:pt>
                <c:pt idx="3">
                  <c:v>расходование средств при отсутствии подтверждающих документов</c:v>
                </c:pt>
                <c:pt idx="4">
                  <c:v>оплата собственных обязательств (долгов), не связанных с деятельностью по ОМС</c:v>
                </c:pt>
              </c:strCache>
            </c:strRef>
          </c:cat>
          <c:val>
            <c:numRef>
              <c:f>Лист1!$I$35:$M$35</c:f>
              <c:numCache>
                <c:formatCode>0.00%</c:formatCode>
                <c:ptCount val="5"/>
                <c:pt idx="0">
                  <c:v>0.61001331911041745</c:v>
                </c:pt>
                <c:pt idx="1">
                  <c:v>0.25151879754815037</c:v>
                </c:pt>
                <c:pt idx="2">
                  <c:v>0.1003356240570895</c:v>
                </c:pt>
                <c:pt idx="3">
                  <c:v>1.9513706278804799E-4</c:v>
                </c:pt>
                <c:pt idx="4">
                  <c:v>3.7937122221554452E-2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8150038677899896E-4"/>
          <c:y val="0"/>
          <c:w val="0.93888888888888888"/>
          <c:h val="0.98501567512394284"/>
        </c:manualLayout>
      </c:layout>
      <c:bar3DChart>
        <c:barDir val="col"/>
        <c:grouping val="standard"/>
        <c:varyColors val="0"/>
        <c:ser>
          <c:idx val="1"/>
          <c:order val="0"/>
          <c:invertIfNegative val="0"/>
          <c:dLbls>
            <c:dLbl>
              <c:idx val="0"/>
              <c:layout>
                <c:manualLayout>
                  <c:x val="-3.4419647320700304E-2"/>
                  <c:y val="2.6461410127590217E-2"/>
                </c:manualLayout>
              </c:layout>
              <c:tx>
                <c:rich>
                  <a:bodyPr/>
                  <a:lstStyle/>
                  <a:p>
                    <a:r>
                      <a:rPr lang="sah-RU" baseline="0" dirty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1</a:t>
                    </a:r>
                    <a:r>
                      <a:rPr lang="en-US" baseline="0" dirty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1 115</a:t>
                    </a:r>
                    <a:r>
                      <a:rPr lang="sah-RU" baseline="0" dirty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,2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baseline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11 </a:t>
                    </a:r>
                    <a:r>
                      <a:rPr lang="en-US" baseline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605</a:t>
                    </a:r>
                    <a:r>
                      <a:rPr lang="sah-RU" baseline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,8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1192647515405383E-3"/>
                  <c:y val="-2.2807742620433391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9 </a:t>
                    </a:r>
                    <a:r>
                      <a:rPr lang="en-US" baseline="0" dirty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484</a:t>
                    </a:r>
                    <a:r>
                      <a:rPr lang="sah-RU" baseline="0" dirty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,8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baseline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7 </a:t>
                    </a:r>
                    <a:r>
                      <a:rPr lang="en-US" baseline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941</a:t>
                    </a:r>
                    <a:r>
                      <a:rPr lang="sah-RU" baseline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,</a:t>
                    </a:r>
                    <a:r>
                      <a:rPr lang="en-US" baseline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2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111108187611495E-2"/>
                  <c:y val="-2.2436157506588096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8 </a:t>
                    </a:r>
                    <a:r>
                      <a:rPr lang="en-US" baseline="0" dirty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010</a:t>
                    </a:r>
                    <a:r>
                      <a:rPr lang="sah-RU" baseline="0" dirty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,</a:t>
                    </a:r>
                    <a:r>
                      <a:rPr lang="en-US" baseline="0" dirty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baseline="0" dirty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10 </a:t>
                    </a:r>
                    <a:r>
                      <a:rPr lang="en-US" baseline="0" dirty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5</a:t>
                    </a:r>
                    <a:r>
                      <a:rPr lang="sah-RU" baseline="0" dirty="0" smtClean="0">
                        <a:solidFill>
                          <a:schemeClr val="accent1">
                            <a:lumMod val="75000"/>
                          </a:schemeClr>
                        </a:solidFill>
                      </a:rPr>
                      <a:t>35,9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 b="1" baseline="0">
                    <a:solidFill>
                      <a:schemeClr val="accent1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Лист5!$B$3:$B$8</c:f>
              <c:numCache>
                <c:formatCode>#,##0.00</c:formatCode>
                <c:ptCount val="6"/>
                <c:pt idx="0">
                  <c:v>11115182.800000001</c:v>
                </c:pt>
                <c:pt idx="1">
                  <c:v>11605759.119999999</c:v>
                </c:pt>
                <c:pt idx="2">
                  <c:v>9484760.1799999997</c:v>
                </c:pt>
                <c:pt idx="3">
                  <c:v>7941239</c:v>
                </c:pt>
                <c:pt idx="4">
                  <c:v>8010805.1299999999</c:v>
                </c:pt>
                <c:pt idx="5">
                  <c:v>10583564.439999999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273092992"/>
        <c:axId val="273095680"/>
        <c:axId val="272744448"/>
      </c:bar3DChart>
      <c:catAx>
        <c:axId val="273092992"/>
        <c:scaling>
          <c:orientation val="minMax"/>
        </c:scaling>
        <c:delete val="1"/>
        <c:axPos val="b"/>
        <c:majorTickMark val="none"/>
        <c:minorTickMark val="none"/>
        <c:tickLblPos val="nextTo"/>
        <c:crossAx val="273095680"/>
        <c:crosses val="autoZero"/>
        <c:auto val="1"/>
        <c:lblAlgn val="ctr"/>
        <c:lblOffset val="100"/>
        <c:noMultiLvlLbl val="0"/>
      </c:catAx>
      <c:valAx>
        <c:axId val="273095680"/>
        <c:scaling>
          <c:orientation val="minMax"/>
        </c:scaling>
        <c:delete val="1"/>
        <c:axPos val="l"/>
        <c:numFmt formatCode="#,##0.00" sourceLinked="1"/>
        <c:majorTickMark val="none"/>
        <c:minorTickMark val="none"/>
        <c:tickLblPos val="nextTo"/>
        <c:crossAx val="273092992"/>
        <c:crosses val="autoZero"/>
        <c:crossBetween val="between"/>
      </c:valAx>
      <c:serAx>
        <c:axId val="272744448"/>
        <c:scaling>
          <c:orientation val="minMax"/>
        </c:scaling>
        <c:delete val="1"/>
        <c:axPos val="b"/>
        <c:majorTickMark val="out"/>
        <c:minorTickMark val="none"/>
        <c:tickLblPos val="nextTo"/>
        <c:crossAx val="273095680"/>
        <c:crosses val="autoZero"/>
      </c:ser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dLbls>
            <c:dLbl>
              <c:idx val="0"/>
              <c:layout>
                <c:manualLayout>
                  <c:x val="-8.3828359348961226E-2"/>
                  <c:y val="0.14898472429210133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10829988797541014"/>
                  <c:y val="3.9504936661698957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7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Лист5!$C$34:$C$36</c:f>
              <c:strCache>
                <c:ptCount val="3"/>
                <c:pt idx="0">
                  <c:v>ПМЗ</c:v>
                </c:pt>
                <c:pt idx="1">
                  <c:v>сверхбазовая программа </c:v>
                </c:pt>
                <c:pt idx="2">
                  <c:v>базовая программа</c:v>
                </c:pt>
              </c:strCache>
            </c:strRef>
          </c:cat>
          <c:val>
            <c:numRef>
              <c:f>Лист5!$D$34:$D$36</c:f>
              <c:numCache>
                <c:formatCode>#,##0.00</c:formatCode>
                <c:ptCount val="3"/>
                <c:pt idx="0">
                  <c:v>1360339.58</c:v>
                </c:pt>
                <c:pt idx="1">
                  <c:v>1436229.78</c:v>
                </c:pt>
                <c:pt idx="2">
                  <c:v>6805883.6900000004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800"/>
      </a:pPr>
      <a:endParaRPr lang="ru-RU"/>
    </a:p>
  </c:txPr>
  <c:externalData r:id="rId1">
    <c:autoUpdate val="0"/>
  </c:externalData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0.85358</cdr:y>
    </cdr:from>
    <cdr:to>
      <cdr:x>1</cdr:x>
      <cdr:y>0.99768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0" y="2888819"/>
          <a:ext cx="3600399" cy="487722"/>
        </a:xfrm>
        <a:prstGeom xmlns:a="http://schemas.openxmlformats.org/drawingml/2006/main" prst="rect">
          <a:avLst/>
        </a:prstGeom>
      </cdr:spPr>
    </cdr:pic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0.08966</cdr:x>
      <cdr:y>0.56315</cdr:y>
    </cdr:from>
    <cdr:to>
      <cdr:x>0.19991</cdr:x>
      <cdr:y>0.74309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40756" y="742611"/>
          <a:ext cx="419018" cy="2372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sah-RU" sz="900" dirty="0" smtClean="0"/>
            <a:t>2012</a:t>
          </a:r>
          <a:endParaRPr lang="ru-RU" sz="900" dirty="0"/>
        </a:p>
      </cdr:txBody>
    </cdr:sp>
  </cdr:relSizeAnchor>
  <cdr:relSizeAnchor xmlns:cdr="http://schemas.openxmlformats.org/drawingml/2006/chartDrawing">
    <cdr:from>
      <cdr:x>0.21896</cdr:x>
      <cdr:y>0.61776</cdr:y>
    </cdr:from>
    <cdr:to>
      <cdr:x>0.34496</cdr:x>
      <cdr:y>0.77145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832195" y="814619"/>
          <a:ext cx="478878" cy="20266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sah-RU" sz="900" dirty="0" smtClean="0"/>
            <a:t>2013</a:t>
          </a:r>
          <a:endParaRPr lang="ru-RU" sz="900" dirty="0"/>
        </a:p>
      </cdr:txBody>
    </cdr:sp>
  </cdr:relSizeAnchor>
  <cdr:relSizeAnchor xmlns:cdr="http://schemas.openxmlformats.org/drawingml/2006/chartDrawing">
    <cdr:from>
      <cdr:x>0.34496</cdr:x>
      <cdr:y>0.67236</cdr:y>
    </cdr:from>
    <cdr:to>
      <cdr:x>0.47095</cdr:x>
      <cdr:y>0.7998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311073" y="886627"/>
          <a:ext cx="478840" cy="1680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sah-RU" sz="800" dirty="0" smtClean="0"/>
            <a:t>2014</a:t>
          </a:r>
          <a:endParaRPr lang="ru-RU" sz="800" dirty="0"/>
        </a:p>
      </cdr:txBody>
    </cdr:sp>
  </cdr:relSizeAnchor>
  <cdr:relSizeAnchor xmlns:cdr="http://schemas.openxmlformats.org/drawingml/2006/chartDrawing">
    <cdr:from>
      <cdr:x>0.48824</cdr:x>
      <cdr:y>0.73106</cdr:y>
    </cdr:from>
    <cdr:to>
      <cdr:x>0.59849</cdr:x>
      <cdr:y>0.83618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855615" y="964031"/>
          <a:ext cx="419018" cy="1386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sah-RU" sz="800" dirty="0" smtClean="0"/>
            <a:t>2015</a:t>
          </a:r>
          <a:endParaRPr lang="ru-RU" sz="800" dirty="0"/>
        </a:p>
      </cdr:txBody>
    </cdr:sp>
  </cdr:relSizeAnchor>
  <cdr:relSizeAnchor xmlns:cdr="http://schemas.openxmlformats.org/drawingml/2006/chartDrawing">
    <cdr:from>
      <cdr:x>0.64574</cdr:x>
      <cdr:y>0.77315</cdr:y>
    </cdr:from>
    <cdr:to>
      <cdr:x>0.76496</cdr:x>
      <cdr:y>0.94539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2454212" y="1019534"/>
          <a:ext cx="453112" cy="2271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sah-RU" sz="800" dirty="0" smtClean="0"/>
            <a:t>2016</a:t>
          </a:r>
          <a:endParaRPr lang="ru-RU" sz="800" dirty="0"/>
        </a:p>
      </cdr:txBody>
    </cdr:sp>
  </cdr:relSizeAnchor>
  <cdr:relSizeAnchor xmlns:cdr="http://schemas.openxmlformats.org/drawingml/2006/chartDrawing">
    <cdr:from>
      <cdr:x>0.80324</cdr:x>
      <cdr:y>0.79848</cdr:y>
    </cdr:from>
    <cdr:to>
      <cdr:x>0.95656</cdr:x>
      <cdr:y>0.94539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3052810" y="1052935"/>
          <a:ext cx="582719" cy="1937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sah-RU" sz="800" dirty="0" smtClean="0"/>
            <a:t>2017</a:t>
          </a:r>
          <a:endParaRPr lang="ru-RU" sz="8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CA9C03-074F-4302-8AF4-48DC8112A516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77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15153"/>
            <a:ext cx="548640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28583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BAB3BA-140B-41CF-9B8D-D7B25A344A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587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A07764-CB41-4B19-B16F-8F8128D45B9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298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6CA30408-B29F-4ACE-99FD-689079DC1736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C94777CF-8F3B-4C07-916D-7A17CF37FCBF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0408-B29F-4ACE-99FD-689079DC1736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777CF-8F3B-4C07-916D-7A17CF37FC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0408-B29F-4ACE-99FD-689079DC1736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777CF-8F3B-4C07-916D-7A17CF37FCBF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0408-B29F-4ACE-99FD-689079DC1736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777CF-8F3B-4C07-916D-7A17CF37FCB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6CA30408-B29F-4ACE-99FD-689079DC1736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C94777CF-8F3B-4C07-916D-7A17CF37FCBF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0408-B29F-4ACE-99FD-689079DC1736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777CF-8F3B-4C07-916D-7A17CF37FCB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0408-B29F-4ACE-99FD-689079DC1736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777CF-8F3B-4C07-916D-7A17CF37FCB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0408-B29F-4ACE-99FD-689079DC1736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777CF-8F3B-4C07-916D-7A17CF37FCBF}" type="slidenum">
              <a:rPr lang="ru-RU" smtClean="0"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0408-B29F-4ACE-99FD-689079DC1736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777CF-8F3B-4C07-916D-7A17CF37FCBF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0408-B29F-4ACE-99FD-689079DC1736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777CF-8F3B-4C07-916D-7A17CF37FCB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30408-B29F-4ACE-99FD-689079DC1736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777CF-8F3B-4C07-916D-7A17CF37FCB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CA30408-B29F-4ACE-99FD-689079DC1736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C94777CF-8F3B-4C07-916D-7A17CF37FCBF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A0B0ADBB23E9246ECE2EA4FAAC6C9F5F7268162AB872E0720ADCE1F7EDAF42FA3EBF169Dz5jFG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image" Target="../media/image5.png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5CF707AE3C64EEC4588D443E5AB54518590009A92485368BCB6FBAEA8D94E6AF477EFA7CB6A7AC7ExEYFB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0C572DAEC039415744357C118B84516A4C3CF9FEF765F5446C6BC68DC4374518A8C26D7F7A4D3E68lFT2G" TargetMode="External"/><Relationship Id="rId2" Type="http://schemas.openxmlformats.org/officeDocument/2006/relationships/hyperlink" Target="consultantplus://offline/ref=0C572DAEC039415744357C118B84516A4C35F9FBFD64F5446C6BC68DC4374518A8C26D77l7TE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consultantplus://offline/ref=0C572DAEC039415744357C118B84516A4C35FAFFFD69F5446C6BC68DC4374518A8C26D7F7A4D3A60lFT1G" TargetMode="External"/><Relationship Id="rId4" Type="http://schemas.openxmlformats.org/officeDocument/2006/relationships/hyperlink" Target="consultantplus://offline/ref=0C572DAEC039415744357C118B84516A4C35FAFFFD69F5446C6BC68DC4374518A8C26D7F7A4D3E68lFT3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3933056"/>
            <a:ext cx="7344816" cy="720079"/>
          </a:xfrm>
        </p:spPr>
        <p:txBody>
          <a:bodyPr>
            <a:noAutofit/>
          </a:bodyPr>
          <a:lstStyle/>
          <a:p>
            <a:pPr algn="ctr"/>
            <a:r>
              <a:rPr lang="sah-RU" sz="2000" b="1" dirty="0" smtClean="0">
                <a:solidFill>
                  <a:schemeClr val="accent1">
                    <a:lumMod val="75000"/>
                  </a:schemeClr>
                </a:solidFill>
              </a:rPr>
              <a:t>Основные нарушения в использовании средств ОМС </a:t>
            </a:r>
            <a:br>
              <a:rPr lang="sah-RU" sz="20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sah-RU" sz="2000" b="1" dirty="0" smtClean="0">
                <a:solidFill>
                  <a:schemeClr val="accent1">
                    <a:lumMod val="75000"/>
                  </a:schemeClr>
                </a:solidFill>
              </a:rPr>
              <a:t>в медицинских организациях по итогам проверок 2017г</a:t>
            </a:r>
            <a:r>
              <a:rPr lang="sah-RU" sz="2000" dirty="0" smtClean="0"/>
              <a:t>.</a:t>
            </a:r>
            <a:endParaRPr lang="ru-RU" sz="2000" dirty="0"/>
          </a:p>
        </p:txBody>
      </p:sp>
      <p:pic>
        <p:nvPicPr>
          <p:cNvPr id="5" name="Picture 3" descr="эмблема1 ТФОМС коп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052777" cy="936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30646" y="4989403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ah-RU" sz="1600" i="1" dirty="0" smtClean="0">
                <a:solidFill>
                  <a:schemeClr val="accent1">
                    <a:lumMod val="75000"/>
                  </a:schemeClr>
                </a:solidFill>
              </a:rPr>
              <a:t>Колодезникова Надежда Диевна, </a:t>
            </a:r>
          </a:p>
          <a:p>
            <a:pPr algn="r"/>
            <a:r>
              <a:rPr lang="sah-RU" sz="1600" i="1" dirty="0" smtClean="0">
                <a:solidFill>
                  <a:schemeClr val="accent1">
                    <a:lumMod val="75000"/>
                  </a:schemeClr>
                </a:solidFill>
              </a:rPr>
              <a:t>начальник контрольно-ревизионного отдела</a:t>
            </a:r>
            <a:endParaRPr lang="ru-RU" sz="1600" i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582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600" b="1" dirty="0"/>
              <a:t>ТАРИФНОЕ </a:t>
            </a:r>
            <a:r>
              <a:rPr lang="ru-RU" sz="1600" b="1" dirty="0" smtClean="0"/>
              <a:t>СОГЛАШЕНИЕ на </a:t>
            </a:r>
            <a:r>
              <a:rPr lang="ru-RU" sz="1600" b="1" dirty="0"/>
              <a:t>оплату  медицинской помощи, оказываемой в </a:t>
            </a:r>
            <a:r>
              <a:rPr lang="ru-RU" sz="1600" b="1" dirty="0" smtClean="0"/>
              <a:t>объеме Территориальной </a:t>
            </a:r>
            <a:r>
              <a:rPr lang="ru-RU" sz="1600" b="1" dirty="0"/>
              <a:t>программы  обязательного  медицинского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b="1" dirty="0"/>
              <a:t>страхования Республики Саха (Якутия)</a:t>
            </a:r>
            <a:r>
              <a:rPr lang="ru-RU" sz="1600" dirty="0"/>
              <a:t/>
            </a:r>
            <a:br>
              <a:rPr lang="ru-RU" sz="1600" dirty="0"/>
            </a:b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378152"/>
          </a:xfrm>
        </p:spPr>
        <p:txBody>
          <a:bodyPr>
            <a:noAutofit/>
          </a:bodyPr>
          <a:lstStyle/>
          <a:p>
            <a:r>
              <a:rPr lang="ru-RU" sz="1400" dirty="0"/>
              <a:t>3.11. Оплата медицинской помощи по базовой и </a:t>
            </a:r>
            <a:r>
              <a:rPr lang="ru-RU" sz="1400" dirty="0" err="1"/>
              <a:t>сверхбазовой</a:t>
            </a:r>
            <a:r>
              <a:rPr lang="ru-RU" sz="1400" dirty="0"/>
              <a:t> программе ОМС медицинским организациям производится по следующим статьям расходов, утверждённым Классификацией операций сектора государственного управления, входящим в состав тарифов:</a:t>
            </a:r>
          </a:p>
          <a:p>
            <a:pPr lvl="3"/>
            <a:r>
              <a:rPr lang="ru-RU" sz="1400" b="1" dirty="0"/>
              <a:t>«Заработная плата»</a:t>
            </a:r>
            <a:r>
              <a:rPr lang="ru-RU" sz="1400" dirty="0"/>
              <a:t> (подстатья 211), </a:t>
            </a:r>
            <a:r>
              <a:rPr lang="ru-RU" sz="1400" b="1" dirty="0"/>
              <a:t>Прочие выплаты</a:t>
            </a:r>
            <a:r>
              <a:rPr lang="ru-RU" sz="1400" dirty="0"/>
              <a:t> (подстатья 212) </a:t>
            </a:r>
            <a:r>
              <a:rPr lang="ru-RU" sz="1400" dirty="0">
                <a:solidFill>
                  <a:srgbClr val="FF0000"/>
                </a:solidFill>
              </a:rPr>
              <a:t>за исключением расходов на предоставление полной и частичной компенсации арендной платы по найму жилого помещения и выделения служебного жилья для медицинских работников (в ред. ДС 2 от 16.02.2018 г.). </a:t>
            </a:r>
            <a:r>
              <a:rPr lang="ru-RU" sz="1400" dirty="0"/>
              <a:t>(в том числе использование средств на расходы связанные со служебными командировками в размерах установленных постановлением Правительства РС(Я) от 11.05.2010 N 228</a:t>
            </a:r>
            <a:r>
              <a:rPr lang="ru-RU" sz="1400" dirty="0" smtClean="0"/>
              <a:t>)</a:t>
            </a:r>
          </a:p>
          <a:p>
            <a:pPr lvl="3"/>
            <a:r>
              <a:rPr lang="ru-RU" sz="1400" dirty="0" smtClean="0"/>
              <a:t>.</a:t>
            </a:r>
            <a:r>
              <a:rPr lang="ru-RU" sz="1400" b="1" dirty="0" smtClean="0"/>
              <a:t> </a:t>
            </a:r>
            <a:r>
              <a:rPr lang="ru-RU" sz="1400" b="1" dirty="0"/>
              <a:t>«Заработная плата»</a:t>
            </a:r>
            <a:r>
              <a:rPr lang="ru-RU" sz="1400" dirty="0"/>
              <a:t> (подстатья 211), </a:t>
            </a:r>
            <a:r>
              <a:rPr lang="ru-RU" sz="1400" b="1" dirty="0"/>
              <a:t>«Начисления на выплаты по оплате труда»</a:t>
            </a:r>
            <a:r>
              <a:rPr lang="ru-RU" sz="1400" dirty="0"/>
              <a:t> (подстатья 213) для государственных бюджетных и автономных учреждений здравоохранения, подведомственных Министерству здравоохранения РС (Я) начисляется  в соответствии с Положением об оплате труда работников государственных учреждений здравоохранения Республики Саха (Якутия), в том числе премирование руководителей медицинских организаций. </a:t>
            </a:r>
            <a:r>
              <a:rPr lang="ru-RU" sz="1400" dirty="0">
                <a:solidFill>
                  <a:srgbClr val="FF0000"/>
                </a:solidFill>
              </a:rPr>
              <a:t>Начисление выплат не установленных Положением об оплате труда работников государственных учреждений здравоохранения Республики Саха (Якутия) является нецелевым использованием средств. </a:t>
            </a:r>
            <a:r>
              <a:rPr lang="ru-RU" sz="1400" dirty="0"/>
              <a:t>Для организаций федеральной и частной формы собственности в соответствии с локальными актами, регламентирующими вопросы оплаты труда. Оплата труда медицинских работников, оказывающих медицинскую помощь по видам и профилям, не входящим в территориальную программу ОМС, а также по видам деятельности, финансовое обеспечение которых производится за счет иных источников, является нецелевым использованием средств (в ред. ДС 2 от 16.02.2018 г.).</a:t>
            </a:r>
          </a:p>
          <a:p>
            <a:pPr lvl="3"/>
            <a:r>
              <a:rPr lang="ru-RU" sz="1400" b="1" dirty="0"/>
              <a:t> 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5101158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1124744"/>
            <a:ext cx="8136904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/>
            <a:r>
              <a:rPr lang="ru-RU" sz="1400" b="1" dirty="0" smtClean="0"/>
              <a:t>«Коммунальные услуги» </a:t>
            </a:r>
            <a:r>
              <a:rPr lang="ru-RU" sz="1400" dirty="0" smtClean="0"/>
              <a:t>(подстатья 223) за исключением коммунальных услуг за сдаваемые в аренду площади медицинской организации. Средства, полученные от арендаторов и субарендаторов на возмещение коммунальных, эксплуатационных и административно-хозяйственных услуг, направляются на расходы по оплате договоров, заключенных с поставщиками услуг по произведенным фактическим расходам;</a:t>
            </a:r>
          </a:p>
          <a:p>
            <a:pPr lvl="3"/>
            <a:r>
              <a:rPr lang="ru-RU" sz="1400" b="1" dirty="0" smtClean="0"/>
              <a:t>«</a:t>
            </a:r>
            <a:r>
              <a:rPr lang="ru-RU" sz="1400" b="1" dirty="0"/>
              <a:t>Арендная плата за пользование имуществом»</a:t>
            </a:r>
            <a:r>
              <a:rPr lang="ru-RU" sz="1400" dirty="0"/>
              <a:t> (подстатья 224) - за исключением </a:t>
            </a:r>
            <a:r>
              <a:rPr lang="ru-RU" sz="1400" strike="sngStrike" dirty="0">
                <a:solidFill>
                  <a:srgbClr val="FF0000"/>
                </a:solidFill>
              </a:rPr>
              <a:t>оборудования и</a:t>
            </a:r>
            <a:r>
              <a:rPr lang="ru-RU" sz="1400" dirty="0">
                <a:solidFill>
                  <a:srgbClr val="FF0000"/>
                </a:solidFill>
              </a:rPr>
              <a:t> (в ред. ДС 2 от 16.02.2018 г.) </a:t>
            </a:r>
            <a:r>
              <a:rPr lang="ru-RU" sz="1400" dirty="0"/>
              <a:t>транспортных средств от 100 тысяч рублей в год; расходы на арендную плату по договору финансовой аренды (лизинга) с условием о последующем выкупе оборудования могут осуществляться за счет средств ОМС, при первоначальной стоимости оборудования до 100 тысяч рублей за единицу, расходы на аренду помещений в соответствии с процентом, установленным Тарифным соглашением;</a:t>
            </a:r>
          </a:p>
          <a:p>
            <a:pPr lvl="3"/>
            <a:r>
              <a:rPr lang="ru-RU" sz="1400" b="1" dirty="0"/>
              <a:t>«Работы, услуги по содержанию имущества»</a:t>
            </a:r>
            <a:r>
              <a:rPr lang="ru-RU" sz="1400" dirty="0"/>
              <a:t> (подстатья 225) – кроме расходов на проведение капитального ремонта;</a:t>
            </a:r>
          </a:p>
          <a:p>
            <a:pPr lvl="3"/>
            <a:r>
              <a:rPr lang="ru-RU" sz="1400" b="1" dirty="0"/>
              <a:t>«Прочие работы, услуги»</a:t>
            </a:r>
            <a:r>
              <a:rPr lang="ru-RU" sz="1400" dirty="0"/>
              <a:t> (подстатья 226) - в том числе оплата мероприятий по сопровождению информационных систем и защиты информации, за исключением расходов на проектно-сметную документацию для проведения капитального ремонта</a:t>
            </a:r>
            <a:r>
              <a:rPr lang="ru-RU" sz="1400" dirty="0" smtClean="0"/>
              <a:t>;</a:t>
            </a:r>
            <a:r>
              <a:rPr lang="ru-RU" sz="1400" b="1" dirty="0"/>
              <a:t> </a:t>
            </a:r>
            <a:endParaRPr lang="ru-RU" sz="1400" b="1" dirty="0" smtClean="0"/>
          </a:p>
          <a:p>
            <a:pPr lvl="3"/>
            <a:r>
              <a:rPr lang="ru-RU" sz="1400" b="1" dirty="0" smtClean="0"/>
              <a:t>« </a:t>
            </a:r>
            <a:r>
              <a:rPr lang="ru-RU" sz="1400" b="1" dirty="0"/>
              <a:t>Увеличение стоимости основных средств»</a:t>
            </a:r>
            <a:r>
              <a:rPr lang="ru-RU" sz="1400" dirty="0"/>
              <a:t> (подстатья 310) – в части приобретения основных средств (оборудования, производственного и хозяйственного инвентаря) стоимостью до 100 тысяч рублей за единицу. Приобретение оборудования, производственного и хозяйственного инвентаря стоимостью свыше 100 тысяч рублей является нецелевым использованием средств.</a:t>
            </a:r>
            <a:r>
              <a:rPr lang="ru-RU" sz="1400" b="1" dirty="0"/>
              <a:t> </a:t>
            </a:r>
            <a:endParaRPr lang="ru-RU" sz="1400" dirty="0"/>
          </a:p>
          <a:p>
            <a:pPr lvl="3"/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6309407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260648"/>
            <a:ext cx="813690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/>
              <a:t>«Увеличение стоимости материальных активов» </a:t>
            </a:r>
            <a:r>
              <a:rPr lang="ru-RU" sz="1400" dirty="0"/>
              <a:t>(статья 340)  - в целях рационального и эффективного использования средств обязательного медицинского страхования, направленных на лекарственное обеспечение, руководители медицинских организаций обязаны при закупе лекарственных препаратов руководствоваться следующим:</a:t>
            </a:r>
          </a:p>
          <a:p>
            <a:pPr algn="just"/>
            <a:r>
              <a:rPr lang="ru-RU" sz="1400" dirty="0"/>
              <a:t>- закуп лекарственных препаратов медицинской организацией должен быть обоснованным как по наименованиям, так и по количеству, осуществляться с учетом имеющихся остатков, в пределах Перечня жизненно необходимых и важнейших лекарственных препаратов (ЖНВЛП), утвержденного Постановлением Правительства РФ на текущий год и Формулярного перечня Республики Саха (Якутия), с учетом утвержденных стандартов, клинических рекомендаций, клинических протоколов лечения больных.</a:t>
            </a:r>
          </a:p>
          <a:p>
            <a:pPr algn="just"/>
            <a:r>
              <a:rPr lang="ru-RU" sz="1400" dirty="0">
                <a:solidFill>
                  <a:srgbClr val="FF0000"/>
                </a:solidFill>
              </a:rPr>
              <a:t>- закуп лекарственных препаратов, не входящих в стандарты лечения, клинические рекомендации, протоколы, Перечень ЖНВЛП, Формулярный перечень, а также закуп лекарственных препаратов с недоказанной эффективностью (</a:t>
            </a:r>
            <a:r>
              <a:rPr lang="ru-RU" sz="1400" dirty="0" err="1">
                <a:solidFill>
                  <a:srgbClr val="FF0000"/>
                </a:solidFill>
              </a:rPr>
              <a:t>кокарбоксилаза</a:t>
            </a:r>
            <a:r>
              <a:rPr lang="ru-RU" sz="1400" dirty="0">
                <a:solidFill>
                  <a:srgbClr val="FF0000"/>
                </a:solidFill>
              </a:rPr>
              <a:t>, АТФ, </a:t>
            </a:r>
            <a:r>
              <a:rPr lang="ru-RU" sz="1400" dirty="0" err="1">
                <a:solidFill>
                  <a:srgbClr val="FF0000"/>
                </a:solidFill>
              </a:rPr>
              <a:t>рибоксин</a:t>
            </a:r>
            <a:r>
              <a:rPr lang="ru-RU" sz="1400" dirty="0">
                <a:solidFill>
                  <a:srgbClr val="FF0000"/>
                </a:solidFill>
              </a:rPr>
              <a:t>), поливитаминов, биологически активных добавок (БАД),является не целевым использованием средств обязательного медицинского страхования. </a:t>
            </a:r>
          </a:p>
          <a:p>
            <a:pPr algn="just"/>
            <a:r>
              <a:rPr lang="ru-RU" sz="1400" dirty="0"/>
              <a:t>- </a:t>
            </a:r>
            <a:r>
              <a:rPr lang="ru-RU" sz="1400" dirty="0">
                <a:solidFill>
                  <a:srgbClr val="FF0000"/>
                </a:solidFill>
              </a:rPr>
              <a:t>закуп лекарственных препаратов, с использованием средств по целевому назначению, но не обоснованный по наименованиям и количеству, является не эффективным использованием средств обязательного медицинского страхования.</a:t>
            </a:r>
          </a:p>
          <a:p>
            <a:pPr algn="just"/>
            <a:r>
              <a:rPr lang="ru-RU" sz="1400" dirty="0" smtClean="0"/>
              <a:t>	Персональная </a:t>
            </a:r>
            <a:r>
              <a:rPr lang="ru-RU" sz="1400" dirty="0"/>
              <a:t>ответственность за целевое и эффективное использование средств обязательного медицинского страхования, направляемых на лекарственное обеспечение возлагается на руководителей медицинских организаций.</a:t>
            </a:r>
          </a:p>
          <a:p>
            <a:pPr algn="just"/>
            <a:r>
              <a:rPr lang="ru-RU" sz="1400" dirty="0" smtClean="0"/>
              <a:t>	Использование </a:t>
            </a:r>
            <a:r>
              <a:rPr lang="ru-RU" sz="1400" dirty="0"/>
              <a:t>средств ОМС по статьям расходов, включенных в тарифы на оплату медицинской помощи, осуществляется МО на цели, связанные с деятельностью МО по реализации ТП ОМС. Использование средств ОМС на обеспечение деятельности структурных подразделений, не участвующих в реализации территориальной программы ОМС, а также расходы не связанные с деятельностью по реализации территориальной программы, в том числе расходы по содержанию имущества, сдаваемого в аренду и (или) используемого в коммерческой деятельности не допускаются.</a:t>
            </a:r>
          </a:p>
        </p:txBody>
      </p:sp>
    </p:spTree>
    <p:extLst>
      <p:ext uri="{BB962C8B-B14F-4D97-AF65-F5344CB8AC3E}">
        <p14:creationId xmlns:p14="http://schemas.microsoft.com/office/powerpoint/2010/main" val="221625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332656"/>
            <a:ext cx="7468584" cy="1080120"/>
          </a:xfrm>
        </p:spPr>
        <p:txBody>
          <a:bodyPr>
            <a:normAutofit fontScale="90000"/>
          </a:bodyPr>
          <a:lstStyle/>
          <a:p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/>
              <a:t/>
            </a:r>
            <a:br>
              <a:rPr lang="ru-RU" sz="1600" b="1" dirty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>
                <a:solidFill>
                  <a:schemeClr val="tx2"/>
                </a:solidFill>
              </a:rPr>
              <a:t>Федеральный </a:t>
            </a:r>
            <a:r>
              <a:rPr lang="ru-RU" sz="1600" b="1" dirty="0">
                <a:solidFill>
                  <a:schemeClr val="tx2"/>
                </a:solidFill>
              </a:rPr>
              <a:t>закон от 29.11.2010 N 326-ФЗ</a:t>
            </a:r>
            <a:br>
              <a:rPr lang="ru-RU" sz="1600" b="1" dirty="0">
                <a:solidFill>
                  <a:schemeClr val="tx2"/>
                </a:solidFill>
              </a:rPr>
            </a:br>
            <a:r>
              <a:rPr lang="ru-RU" sz="1600" b="1" dirty="0" smtClean="0">
                <a:solidFill>
                  <a:schemeClr val="tx2"/>
                </a:solidFill>
              </a:rPr>
              <a:t>"</a:t>
            </a:r>
            <a:r>
              <a:rPr lang="ru-RU" sz="1600" b="1" dirty="0">
                <a:solidFill>
                  <a:schemeClr val="tx2"/>
                </a:solidFill>
              </a:rPr>
              <a:t>Об обязательном медицинском страховании в Российской Федерации"</a:t>
            </a:r>
            <a:br>
              <a:rPr lang="ru-RU" sz="1600" b="1" dirty="0">
                <a:solidFill>
                  <a:schemeClr val="tx2"/>
                </a:solidFill>
              </a:rPr>
            </a:br>
            <a:endParaRPr lang="ru-RU" sz="1600" dirty="0">
              <a:solidFill>
                <a:schemeClr val="tx2"/>
              </a:solidFill>
            </a:endParaRPr>
          </a:p>
        </p:txBody>
      </p:sp>
      <p:pic>
        <p:nvPicPr>
          <p:cNvPr id="4" name="Picture 3" descr="эмблема1 ТФОМС коп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52200" cy="814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915816" y="1700808"/>
            <a:ext cx="6090789" cy="864096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200" dirty="0" smtClean="0"/>
              <a:t>контроль за использованием средств обязательного медицинского страхования страховыми медицинскими организациями и медицинскими организациями, в том числе проводит проверки и ревизии </a:t>
            </a:r>
            <a:r>
              <a:rPr lang="ru-RU" sz="1050" u="sng" dirty="0" smtClean="0"/>
              <a:t>(</a:t>
            </a:r>
            <a:r>
              <a:rPr lang="ru-RU" sz="1050" i="1" u="sng" dirty="0" smtClean="0"/>
              <a:t>п12.части 7.статьи 34);</a:t>
            </a:r>
            <a:endParaRPr lang="ru-RU" sz="1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2780928"/>
            <a:ext cx="6090789" cy="864096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200" dirty="0" smtClean="0"/>
              <a:t>контроль за использованием средств, предусмотренных на финансовое обеспечение единовременных компенсационных выплат медицинским работникам </a:t>
            </a:r>
            <a:r>
              <a:rPr lang="ru-RU" sz="1000" i="1" u="sng" dirty="0" smtClean="0"/>
              <a:t>(12.5 часть статьи 50)</a:t>
            </a:r>
            <a:endParaRPr lang="ru-RU" sz="1000" i="1" u="sng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915816" y="3861048"/>
            <a:ext cx="6107445" cy="1224136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200" dirty="0" smtClean="0"/>
          </a:p>
          <a:p>
            <a:pPr algn="ctr"/>
            <a:endParaRPr lang="ru-RU" sz="1200" dirty="0" smtClean="0"/>
          </a:p>
          <a:p>
            <a:pPr algn="just"/>
            <a:r>
              <a:rPr lang="ru-RU" sz="1200" dirty="0" smtClean="0"/>
              <a:t>контроль </a:t>
            </a:r>
            <a:r>
              <a:rPr lang="ru-RU" sz="1200" dirty="0"/>
              <a:t>за использованием средств на цели, предусмотренные </a:t>
            </a:r>
            <a:r>
              <a:rPr lang="ru-RU" sz="1200" dirty="0" smtClean="0"/>
              <a:t>на </a:t>
            </a:r>
            <a:r>
              <a:rPr lang="ru-RU" sz="1200" dirty="0" err="1"/>
              <a:t>софинансирование</a:t>
            </a:r>
            <a:r>
              <a:rPr lang="ru-RU" sz="1200" dirty="0"/>
              <a:t> расходов субъектов Российской Федерации, возникающих при оказании высокотехнологичной медицинской помощи, не включенной в базовую программу обязательного медицинского страхования, гражданам Российской </a:t>
            </a:r>
            <a:r>
              <a:rPr lang="ru-RU" sz="1200" dirty="0" smtClean="0"/>
              <a:t>Федерации </a:t>
            </a:r>
            <a:r>
              <a:rPr lang="ru-RU" sz="1000" i="1" u="sng" dirty="0" smtClean="0"/>
              <a:t>(часть 12 статьи 50.1);</a:t>
            </a:r>
            <a:endParaRPr lang="ru-RU" sz="1000" i="1" u="sng" dirty="0"/>
          </a:p>
          <a:p>
            <a:pPr algn="just"/>
            <a:endParaRPr lang="ru-RU" sz="1200" dirty="0">
              <a:hlinkClick r:id="rId3"/>
            </a:endParaRPr>
          </a:p>
          <a:p>
            <a:pPr algn="ctr"/>
            <a:endParaRPr lang="ru-RU" dirty="0"/>
          </a:p>
        </p:txBody>
      </p:sp>
      <p:sp>
        <p:nvSpPr>
          <p:cNvPr id="10" name="Стрелка вправо 9"/>
          <p:cNvSpPr/>
          <p:nvPr/>
        </p:nvSpPr>
        <p:spPr>
          <a:xfrm>
            <a:off x="1763688" y="2996952"/>
            <a:ext cx="864096" cy="1728192"/>
          </a:xfrm>
          <a:prstGeom prst="rightArrow">
            <a:avLst>
              <a:gd name="adj1" fmla="val 50000"/>
              <a:gd name="adj2" fmla="val 44606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\\FS\foto\Фото фонда\ТФОМС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176972"/>
            <a:ext cx="1518405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915817" y="5274746"/>
            <a:ext cx="6093314" cy="135421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контроль за использованием  </a:t>
            </a:r>
            <a:r>
              <a:rPr lang="ru-RU" sz="1200" dirty="0"/>
              <a:t>средств нормированного страхового запаса территориального фонда обязательного медицинского страхования для финансового обеспечения мероприятий по организации дополнительного профессионального образования медицинских работников по программам повышения квалификации, а также по приобретению и проведению ремонта медицинского </a:t>
            </a:r>
            <a:r>
              <a:rPr lang="ru-RU" sz="1200" dirty="0" smtClean="0"/>
              <a:t>оборудования </a:t>
            </a:r>
            <a:r>
              <a:rPr lang="ru-RU" sz="1000" i="1" u="sng" dirty="0" smtClean="0"/>
              <a:t>(п.18 Правил, утвержденных постановлением  </a:t>
            </a:r>
            <a:r>
              <a:rPr lang="ru-RU" sz="1000" i="1" u="sng" dirty="0"/>
              <a:t>Правительства РФ от 21.04.2016 N </a:t>
            </a:r>
            <a:r>
              <a:rPr lang="ru-RU" sz="1000" i="1" u="sng" dirty="0" smtClean="0"/>
              <a:t>332)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61890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1820" y="322652"/>
            <a:ext cx="7456396" cy="1039427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tx2"/>
                </a:solidFill>
              </a:rPr>
              <a:t>Нормативные </a:t>
            </a:r>
            <a:r>
              <a:rPr lang="ru-RU" sz="2000" dirty="0" smtClean="0">
                <a:solidFill>
                  <a:schemeClr val="tx2"/>
                </a:solidFill>
              </a:rPr>
              <a:t>документы</a:t>
            </a:r>
            <a:endParaRPr lang="ru-RU" sz="2000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04048" y="3649540"/>
            <a:ext cx="4041775" cy="2088232"/>
          </a:xfr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algn="just"/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Дополнение в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Типовую программу проверки использования средств обязательного медицинского страхования медицинскими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организациями разделом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3 «</a:t>
            </a:r>
            <a:r>
              <a:rPr lang="sah-RU" sz="1600" dirty="0">
                <a:solidFill>
                  <a:schemeClr val="accent1">
                    <a:lumMod val="75000"/>
                  </a:schemeClr>
                </a:solidFill>
              </a:rPr>
              <a:t>Проверка использования средств НСЗ, полученных  на финансовое обеспечение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мероприятий по организации дополнительного профессионального образования медицинских работников по программам повышения квалификации, а также по приобретению и проведению ремонта медицинского оборудования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», утвержденная приказом ТФОМС РС(Я) </a:t>
            </a:r>
            <a:r>
              <a:rPr lang="ru-RU" sz="1600" u="sng" dirty="0" smtClean="0">
                <a:solidFill>
                  <a:srgbClr val="FF0000"/>
                </a:solidFill>
              </a:rPr>
              <a:t>от 06.02.2017г. №72 </a:t>
            </a:r>
          </a:p>
          <a:p>
            <a:endParaRPr lang="ru-RU" dirty="0"/>
          </a:p>
        </p:txBody>
      </p:sp>
      <p:pic>
        <p:nvPicPr>
          <p:cNvPr id="7" name="Picture 3" descr="эмблема1 ТФОМС коп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45" y="332656"/>
            <a:ext cx="925275" cy="792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Объект 8"/>
          <p:cNvSpPr>
            <a:spLocks noGrp="1"/>
          </p:cNvSpPr>
          <p:nvPr>
            <p:ph sz="quarter" idx="2"/>
          </p:nvPr>
        </p:nvSpPr>
        <p:spPr>
          <a:xfrm>
            <a:off x="457200" y="1340768"/>
            <a:ext cx="3754760" cy="5040560"/>
          </a:xfrm>
          <a:ln>
            <a:solidFill>
              <a:schemeClr val="accent1"/>
            </a:solidFill>
          </a:ln>
        </p:spPr>
        <p:txBody>
          <a:bodyPr>
            <a:normAutofit fontScale="32500" lnSpcReduction="20000"/>
          </a:bodyPr>
          <a:lstStyle/>
          <a:p>
            <a:pPr marL="114300" indent="0">
              <a:buNone/>
            </a:pPr>
            <a:r>
              <a:rPr lang="ru-RU" dirty="0"/>
              <a:t>зарегистрировано в Минюсте России 26 апреля 2012 г. N 23953</a:t>
            </a:r>
          </a:p>
          <a:p>
            <a:pPr marL="114300" indent="0">
              <a:buNone/>
            </a:pPr>
            <a:endParaRPr lang="ru-RU" dirty="0"/>
          </a:p>
          <a:p>
            <a:pPr marL="114300" indent="0">
              <a:buNone/>
            </a:pPr>
            <a:r>
              <a:rPr lang="ru-RU" dirty="0"/>
              <a:t> </a:t>
            </a:r>
          </a:p>
          <a:p>
            <a:pPr marL="114300" indent="0" algn="ctr">
              <a:buNone/>
            </a:pPr>
            <a:r>
              <a:rPr lang="ru-RU" b="1" dirty="0"/>
              <a:t>ФЕДЕРАЛЬНЫЙ ФОНД ОБЯЗАТЕЛЬНОГО МЕДИЦИНСКОГО СТРАХОВАНИЯ</a:t>
            </a:r>
            <a:endParaRPr lang="ru-RU" dirty="0"/>
          </a:p>
          <a:p>
            <a:pPr algn="ctr"/>
            <a:endParaRPr lang="ru-RU" dirty="0"/>
          </a:p>
          <a:p>
            <a:pPr marL="114300" indent="0" algn="ctr">
              <a:buNone/>
            </a:pPr>
            <a:r>
              <a:rPr lang="ru-RU" b="1" dirty="0"/>
              <a:t>ПРИКАЗ</a:t>
            </a:r>
            <a:endParaRPr lang="ru-RU" dirty="0"/>
          </a:p>
          <a:p>
            <a:pPr marL="114300" indent="0" algn="ctr">
              <a:buNone/>
            </a:pPr>
            <a:r>
              <a:rPr lang="ru-RU" b="1" dirty="0"/>
              <a:t>от 16 апреля 2012 г. N 73</a:t>
            </a:r>
            <a:endParaRPr lang="ru-RU" dirty="0"/>
          </a:p>
          <a:p>
            <a:pPr marL="114300" indent="0" algn="ctr">
              <a:buNone/>
            </a:pPr>
            <a:r>
              <a:rPr lang="ru-RU" b="1" dirty="0"/>
              <a:t> </a:t>
            </a:r>
            <a:endParaRPr lang="ru-RU" dirty="0"/>
          </a:p>
          <a:p>
            <a:pPr marL="114300" indent="0" algn="ctr">
              <a:buNone/>
            </a:pPr>
            <a:r>
              <a:rPr lang="ru-RU" b="1" dirty="0"/>
              <a:t>ОБ УТВЕРЖДЕНИИ ПОЛОЖЕНИЙ</a:t>
            </a:r>
          </a:p>
          <a:p>
            <a:pPr marL="114300" indent="0" algn="ctr">
              <a:buNone/>
            </a:pPr>
            <a:r>
              <a:rPr lang="ru-RU" b="1" dirty="0"/>
              <a:t>О КОНТРОЛЕ ЗА ДЕЯТЕЛЬНОСТЬЮ СТРАХОВЫХ МЕДИЦИНСКИХ</a:t>
            </a:r>
          </a:p>
          <a:p>
            <a:pPr marL="114300" indent="0" algn="ctr">
              <a:buNone/>
            </a:pPr>
            <a:r>
              <a:rPr lang="ru-RU" b="1" dirty="0"/>
              <a:t>ОРГАНИЗАЦИЙ И МЕДИЦИНСКИХ ОРГАНИЗАЦИЙ В СФЕРЕ ОБЯЗАТЕЛЬНОГО</a:t>
            </a:r>
          </a:p>
          <a:p>
            <a:pPr marL="114300" indent="0" algn="ctr">
              <a:buNone/>
            </a:pPr>
            <a:r>
              <a:rPr lang="ru-RU" b="1" dirty="0"/>
              <a:t>МЕДИЦИНСКОГО СТРАХОВАНИЯ ТЕРРИТОРИАЛЬНЫМИ ФОНДАМИ</a:t>
            </a:r>
          </a:p>
          <a:p>
            <a:pPr marL="114300" indent="0" algn="ctr">
              <a:buNone/>
            </a:pPr>
            <a:r>
              <a:rPr lang="ru-RU" b="1" dirty="0"/>
              <a:t>ОБЯЗАТЕЛЬНОГО МЕДИЦИНСКОГО СТРАХОВАНИЯ</a:t>
            </a:r>
          </a:p>
          <a:p>
            <a:pPr algn="ctr"/>
            <a:r>
              <a:rPr lang="ru-RU" dirty="0"/>
              <a:t> </a:t>
            </a:r>
          </a:p>
          <a:p>
            <a:pPr marL="114300" indent="0" algn="just">
              <a:buNone/>
            </a:pPr>
            <a:r>
              <a:rPr lang="ru-RU" dirty="0"/>
              <a:t>В соответствии с Федеральным законом от 29.11.2010 N 326-ФЗ "Об обязательном медицинском страховании в Российской Федерации" (Собрание законодательства Российской Федерации, 2010, N 49, ст. 6422; 2011, N 25, ст. 3529; N 49, ст. 7047, ст. 7057) приказываю:</a:t>
            </a:r>
          </a:p>
          <a:p>
            <a:pPr marL="114300" indent="0">
              <a:buNone/>
            </a:pPr>
            <a:r>
              <a:rPr lang="ru-RU" dirty="0"/>
              <a:t>Утвердить:</a:t>
            </a:r>
          </a:p>
          <a:p>
            <a:pPr marL="114300" indent="0" algn="just">
              <a:buNone/>
            </a:pPr>
            <a:r>
              <a:rPr lang="ru-RU" u="sng" dirty="0">
                <a:solidFill>
                  <a:srgbClr val="FF0000"/>
                </a:solidFill>
              </a:rPr>
              <a:t>Положение</a:t>
            </a:r>
            <a:r>
              <a:rPr lang="ru-RU" u="sng" dirty="0"/>
              <a:t> </a:t>
            </a:r>
            <a:r>
              <a:rPr lang="ru-RU" dirty="0"/>
              <a:t>о контроле за деятельностью страховых медицинских организаций в сфере обязательного медицинского страхования территориальными фондами обязательного медицинского страхования (приложение 1);</a:t>
            </a:r>
          </a:p>
          <a:p>
            <a:pPr marL="114300" indent="0" algn="just">
              <a:buNone/>
            </a:pPr>
            <a:r>
              <a:rPr lang="ru-RU" u="sng" dirty="0">
                <a:solidFill>
                  <a:srgbClr val="FF0000"/>
                </a:solidFill>
              </a:rPr>
              <a:t>Положение</a:t>
            </a:r>
            <a:r>
              <a:rPr lang="ru-RU" dirty="0"/>
              <a:t> о контроле за использованием средств обязательного медицинского страхования медицинскими организациями (приложение 2).</a:t>
            </a:r>
          </a:p>
          <a:p>
            <a:pPr algn="just"/>
            <a:endParaRPr lang="ru-RU" dirty="0"/>
          </a:p>
          <a:p>
            <a:pPr marL="114300" indent="0" algn="r">
              <a:buNone/>
            </a:pPr>
            <a:r>
              <a:rPr lang="ru-RU" dirty="0"/>
              <a:t>Председатель</a:t>
            </a:r>
          </a:p>
          <a:p>
            <a:pPr marL="114300" indent="0" algn="r">
              <a:buNone/>
            </a:pPr>
            <a:r>
              <a:rPr lang="ru-RU" dirty="0"/>
              <a:t>А.В.ЮРИН</a:t>
            </a:r>
          </a:p>
          <a:p>
            <a:pPr marL="114300" indent="0"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half" idx="3"/>
          </p:nvPr>
        </p:nvSpPr>
        <p:spPr>
          <a:xfrm>
            <a:off x="4932040" y="1700808"/>
            <a:ext cx="4041775" cy="1197496"/>
          </a:xfr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txBody>
          <a:bodyPr>
            <a:normAutofit/>
          </a:bodyPr>
          <a:lstStyle/>
          <a:p>
            <a:r>
              <a:rPr lang="sah-RU" sz="1200" b="0" dirty="0">
                <a:solidFill>
                  <a:schemeClr val="accent1">
                    <a:lumMod val="75000"/>
                  </a:schemeClr>
                </a:solidFill>
              </a:rPr>
              <a:t>Типовая программа проведения проверки использования средств обязательного медицинского страхования медицинскими организациями, утвержденная приказом ТФОМС РС(Я</a:t>
            </a:r>
            <a:r>
              <a:rPr lang="sah-RU" sz="1200" b="0" dirty="0">
                <a:solidFill>
                  <a:srgbClr val="FF0000"/>
                </a:solidFill>
              </a:rPr>
              <a:t>) </a:t>
            </a:r>
            <a:r>
              <a:rPr lang="sah-RU" sz="1200" b="0" u="sng" dirty="0">
                <a:solidFill>
                  <a:srgbClr val="FF0000"/>
                </a:solidFill>
              </a:rPr>
              <a:t>от 09.02.2016г. №52;</a:t>
            </a:r>
          </a:p>
          <a:p>
            <a:endParaRPr lang="ru-RU" sz="1200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4283968" y="2708920"/>
            <a:ext cx="648072" cy="12961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2430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7054" y="28503"/>
            <a:ext cx="9144000" cy="908720"/>
          </a:xfrm>
          <a:noFill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tx2"/>
                </a:solidFill>
              </a:rPr>
              <a:t>        </a:t>
            </a:r>
            <a:r>
              <a:rPr lang="ru-RU" sz="1800" b="1" dirty="0" smtClean="0">
                <a:solidFill>
                  <a:srgbClr val="C00000"/>
                </a:solidFill>
              </a:rPr>
              <a:t>Результаты контрольно-ревизионной деятельности </a:t>
            </a:r>
            <a:endParaRPr lang="ru-RU" sz="18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4048" y="908720"/>
            <a:ext cx="36724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</a:rPr>
              <a:t>Сумма средств, использованных       не по целевому назначению, в тыс. руб.</a:t>
            </a:r>
            <a:endParaRPr lang="ru-RU" sz="1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9" name="Picture 3" descr="эмблема1 ТФОМС копи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4" y="0"/>
            <a:ext cx="925275" cy="908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6924581"/>
              </p:ext>
            </p:extLst>
          </p:nvPr>
        </p:nvGraphicFramePr>
        <p:xfrm>
          <a:off x="4427984" y="1139552"/>
          <a:ext cx="3672408" cy="17473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4022626"/>
              </p:ext>
            </p:extLst>
          </p:nvPr>
        </p:nvGraphicFramePr>
        <p:xfrm>
          <a:off x="107504" y="908720"/>
          <a:ext cx="3384376" cy="18643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3012961"/>
              </p:ext>
            </p:extLst>
          </p:nvPr>
        </p:nvGraphicFramePr>
        <p:xfrm>
          <a:off x="479691" y="2924944"/>
          <a:ext cx="3227348" cy="30878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" name="Стрелка вверх 2"/>
          <p:cNvSpPr/>
          <p:nvPr/>
        </p:nvSpPr>
        <p:spPr>
          <a:xfrm>
            <a:off x="7812360" y="1960426"/>
            <a:ext cx="72008" cy="504056"/>
          </a:xfrm>
          <a:prstGeom prst="upArrow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8254552" y="2070082"/>
            <a:ext cx="88944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556 </a:t>
            </a:r>
            <a:r>
              <a:rPr lang="ru-RU" sz="800" dirty="0" err="1" smtClean="0"/>
              <a:t>тыс.руб</a:t>
            </a:r>
            <a:r>
              <a:rPr lang="ru-RU" sz="800" dirty="0" smtClean="0"/>
              <a:t>.</a:t>
            </a:r>
            <a:endParaRPr lang="ru-RU" sz="800" dirty="0"/>
          </a:p>
        </p:txBody>
      </p:sp>
      <p:sp>
        <p:nvSpPr>
          <p:cNvPr id="6" name="Правая фигурная скобка 5"/>
          <p:cNvSpPr/>
          <p:nvPr/>
        </p:nvSpPr>
        <p:spPr>
          <a:xfrm>
            <a:off x="7912247" y="1778298"/>
            <a:ext cx="324036" cy="922123"/>
          </a:xfrm>
          <a:prstGeom prst="righ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9568449"/>
              </p:ext>
            </p:extLst>
          </p:nvPr>
        </p:nvGraphicFramePr>
        <p:xfrm>
          <a:off x="4938251" y="3227784"/>
          <a:ext cx="3800620" cy="1318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197996" y="2996952"/>
            <a:ext cx="457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ah-RU" sz="1200" b="1" dirty="0" smtClean="0">
                <a:solidFill>
                  <a:schemeClr val="accent1">
                    <a:lumMod val="75000"/>
                  </a:schemeClr>
                </a:solidFill>
              </a:rPr>
              <a:t>Динамика поступлений в бюджет ТФОМС РС(Я)  по результатам контрольных мероприятий , в тыс.руб.</a:t>
            </a:r>
            <a:endParaRPr lang="ru-RU" sz="1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4046189"/>
              </p:ext>
            </p:extLst>
          </p:nvPr>
        </p:nvGraphicFramePr>
        <p:xfrm>
          <a:off x="4067944" y="4437112"/>
          <a:ext cx="2952326" cy="8382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2046"/>
                <a:gridCol w="936104"/>
                <a:gridCol w="504056"/>
                <a:gridCol w="432048"/>
                <a:gridCol w="648072"/>
              </a:tblGrid>
              <a:tr h="45720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Нецелевое использование средств ОМС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штрафы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пени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 </a:t>
                      </a:r>
                      <a:r>
                        <a:rPr lang="ru-RU" sz="1000" u="none" strike="noStrike" dirty="0" smtClean="0">
                          <a:effectLst/>
                        </a:rPr>
                        <a:t>Итого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МО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9 </a:t>
                      </a:r>
                      <a:r>
                        <a:rPr lang="ru-RU" sz="1000" u="none" strike="noStrike" dirty="0" smtClean="0">
                          <a:effectLst/>
                        </a:rPr>
                        <a:t>602,4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effectLst/>
                        </a:rPr>
                        <a:t>785,4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effectLst/>
                        </a:rPr>
                        <a:t>148,1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effectLst/>
                        </a:rPr>
                        <a:t>10 </a:t>
                      </a:r>
                      <a:r>
                        <a:rPr lang="ru-RU" sz="1000" u="none" strike="noStrike" dirty="0" smtClean="0">
                          <a:effectLst/>
                        </a:rPr>
                        <a:t>535,9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91%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476954"/>
              </p:ext>
            </p:extLst>
          </p:nvPr>
        </p:nvGraphicFramePr>
        <p:xfrm>
          <a:off x="942328" y="5949280"/>
          <a:ext cx="3485655" cy="69364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18858"/>
                <a:gridCol w="966797"/>
              </a:tblGrid>
              <a:tr h="13721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Наименование МО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>
                          <a:effectLst/>
                        </a:rPr>
                        <a:t> </a:t>
                      </a:r>
                      <a:r>
                        <a:rPr lang="ru-RU" sz="1000" u="none" strike="noStrike" dirty="0" smtClean="0">
                          <a:effectLst/>
                        </a:rPr>
                        <a:t>сумма (</a:t>
                      </a:r>
                      <a:r>
                        <a:rPr lang="ru-RU" sz="1000" u="none" strike="noStrike" dirty="0" err="1" smtClean="0">
                          <a:effectLst/>
                        </a:rPr>
                        <a:t>тыс.руб</a:t>
                      </a:r>
                      <a:r>
                        <a:rPr lang="ru-RU" sz="1000" u="none" strike="noStrike" dirty="0" smtClean="0">
                          <a:effectLst/>
                        </a:rPr>
                        <a:t>.)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372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ГБУ РС(Я) </a:t>
                      </a:r>
                      <a:r>
                        <a:rPr lang="ru-RU" sz="1000" u="none" strike="noStrike" dirty="0" err="1">
                          <a:effectLst/>
                        </a:rPr>
                        <a:t>Олекминская</a:t>
                      </a:r>
                      <a:r>
                        <a:rPr lang="ru-RU" sz="1000" u="none" strike="noStrike" dirty="0">
                          <a:effectLst/>
                        </a:rPr>
                        <a:t> ЦРБ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 </a:t>
                      </a:r>
                      <a:r>
                        <a:rPr lang="ru-RU" sz="1000" u="none" strike="noStrike" dirty="0" smtClean="0">
                          <a:effectLst/>
                        </a:rPr>
                        <a:t>721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2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ГБУ РС(Я) </a:t>
                      </a:r>
                      <a:r>
                        <a:rPr lang="ru-RU" sz="1000" u="none" strike="noStrike" dirty="0" err="1">
                          <a:effectLst/>
                        </a:rPr>
                        <a:t>Верхневилюйская</a:t>
                      </a:r>
                      <a:r>
                        <a:rPr lang="ru-RU" sz="1000" u="none" strike="noStrike" dirty="0">
                          <a:effectLst/>
                        </a:rPr>
                        <a:t> ЦРБ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1 436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44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ГАУ РС(Я) ЯРОКБ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1 110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Диаграмм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96419237"/>
              </p:ext>
            </p:extLst>
          </p:nvPr>
        </p:nvGraphicFramePr>
        <p:xfrm>
          <a:off x="5197639" y="5054352"/>
          <a:ext cx="3456384" cy="1803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val="90032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579296" cy="684312"/>
          </a:xfrm>
        </p:spPr>
        <p:txBody>
          <a:bodyPr/>
          <a:lstStyle/>
          <a:p>
            <a:r>
              <a:rPr lang="sah-RU" dirty="0" smtClean="0"/>
              <a:t>     </a:t>
            </a:r>
            <a:r>
              <a:rPr lang="sah-RU" sz="1600" b="1" dirty="0" smtClean="0"/>
              <a:t>Н</a:t>
            </a:r>
            <a:r>
              <a:rPr lang="sah-RU" sz="1600" b="1" dirty="0" smtClean="0">
                <a:solidFill>
                  <a:schemeClr val="accent1">
                    <a:lumMod val="75000"/>
                  </a:schemeClr>
                </a:solidFill>
              </a:rPr>
              <a:t>арушения и недостатки в деятельности медицинских организаций</a:t>
            </a:r>
            <a:endParaRPr lang="ru-RU" sz="1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224155094"/>
              </p:ext>
            </p:extLst>
          </p:nvPr>
        </p:nvGraphicFramePr>
        <p:xfrm>
          <a:off x="107501" y="1025353"/>
          <a:ext cx="8856986" cy="41532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28493"/>
                <a:gridCol w="4428493"/>
              </a:tblGrid>
              <a:tr h="423097">
                <a:tc>
                  <a:txBody>
                    <a:bodyPr/>
                    <a:lstStyle/>
                    <a:p>
                      <a:pPr indent="-88265">
                        <a:lnSpc>
                          <a:spcPts val="133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 Основные направления и разделы деятельности медицинских организаций, подлежащие проверке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25" marR="59325" marT="0" marB="0"/>
                </a:tc>
                <a:tc>
                  <a:txBody>
                    <a:bodyPr/>
                    <a:lstStyle/>
                    <a:p>
                      <a:pPr marL="111760">
                        <a:lnSpc>
                          <a:spcPts val="133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Выявленные нарушения и недостатки в деятельности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25" marR="59325" marT="0" marB="0"/>
                </a:tc>
              </a:tr>
              <a:tr h="390551">
                <a:tc rowSpan="2">
                  <a:txBody>
                    <a:bodyPr/>
                    <a:lstStyle/>
                    <a:p>
                      <a:pPr marL="88900" lvl="1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effectLst/>
                        </a:rPr>
                        <a:t>1. Обоснованность </a:t>
                      </a:r>
                      <a:r>
                        <a:rPr lang="ru-RU" sz="1200" dirty="0">
                          <a:effectLst/>
                        </a:rPr>
                        <a:t>получения средств на финансовое обеспечение ТП ОМС.</a:t>
                      </a:r>
                    </a:p>
                    <a:p>
                      <a:pPr indent="27051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325" marR="59325" marT="0" marB="0"/>
                </a:tc>
                <a:tc>
                  <a:txBody>
                    <a:bodyPr/>
                    <a:lstStyle/>
                    <a:p>
                      <a:pPr marL="171450" indent="-171450" algn="just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sah-RU" sz="1200" dirty="0" smtClean="0">
                          <a:effectLst/>
                        </a:rPr>
                        <a:t>отсутствие</a:t>
                      </a:r>
                      <a:r>
                        <a:rPr lang="ru-RU" sz="1200" dirty="0" smtClean="0">
                          <a:effectLst/>
                        </a:rPr>
                        <a:t> </a:t>
                      </a:r>
                      <a:r>
                        <a:rPr lang="ru-RU" sz="1200" dirty="0">
                          <a:effectLst/>
                        </a:rPr>
                        <a:t>лицензии медицинской организации на право осуществления  определенных видов медицинской деятельности, </a:t>
                      </a:r>
                      <a:endParaRPr lang="ru-RU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325" marR="59325" marT="0" marB="0"/>
                </a:tc>
              </a:tr>
              <a:tr h="6509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just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sah-RU" sz="1200" dirty="0" smtClean="0">
                          <a:effectLst/>
                        </a:rPr>
                        <a:t>не </a:t>
                      </a:r>
                      <a:r>
                        <a:rPr lang="ru-RU" sz="1200" dirty="0">
                          <a:effectLst/>
                        </a:rPr>
                        <a:t>правильно</a:t>
                      </a:r>
                      <a:r>
                        <a:rPr lang="sah-RU" sz="1200" dirty="0">
                          <a:effectLst/>
                        </a:rPr>
                        <a:t>е</a:t>
                      </a:r>
                      <a:r>
                        <a:rPr lang="ru-RU" sz="1200" dirty="0">
                          <a:effectLst/>
                        </a:rPr>
                        <a:t> составление заявок на авансирование медицинской </a:t>
                      </a:r>
                      <a:r>
                        <a:rPr lang="ru-RU" sz="1200" dirty="0" smtClean="0">
                          <a:effectLst/>
                        </a:rPr>
                        <a:t>помощи; </a:t>
                      </a:r>
                      <a:endParaRPr lang="ru-RU" sz="1200" dirty="0">
                        <a:effectLst/>
                      </a:endParaRPr>
                    </a:p>
                    <a:p>
                      <a:pPr marL="171450" indent="-171450" algn="just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sah-RU" sz="1200" dirty="0" smtClean="0">
                          <a:effectLst/>
                        </a:rPr>
                        <a:t>отсутствие </a:t>
                      </a:r>
                      <a:r>
                        <a:rPr lang="sah-RU" sz="1200" dirty="0">
                          <a:effectLst/>
                        </a:rPr>
                        <a:t>заявок на авансирование.</a:t>
                      </a:r>
                      <a:endParaRPr lang="ru-RU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325" marR="59325" marT="0" marB="0"/>
                </a:tc>
              </a:tr>
              <a:tr h="520736">
                <a:tc rowSpan="2">
                  <a:txBody>
                    <a:bodyPr/>
                    <a:lstStyle/>
                    <a:p>
                      <a:pPr marL="88900" lvl="1" indent="0" algn="just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effectLst/>
                        </a:rPr>
                        <a:t>2. Соответствие </a:t>
                      </a:r>
                      <a:r>
                        <a:rPr lang="ru-RU" sz="1200" dirty="0">
                          <a:effectLst/>
                        </a:rPr>
                        <a:t>размера полученных средств на оплату медицинской помощи стоимости оказанной медицинской помощи в представленных медицинской организацией реестрах счетов и счетах на оплату медицинской помощи (с учетом результатов контроля объемов, сроков, качества и условий предоставления медицинской помощи по обязательному медицинскому страхованию)</a:t>
                      </a:r>
                      <a:endParaRPr lang="ru-RU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325" marR="59325" marT="0" marB="0"/>
                </a:tc>
                <a:tc>
                  <a:txBody>
                    <a:bodyPr/>
                    <a:lstStyle/>
                    <a:p>
                      <a:pPr marL="171450" indent="-171450" algn="just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sah-RU" sz="1200" dirty="0" smtClean="0">
                          <a:effectLst/>
                        </a:rPr>
                        <a:t>отсутствуют </a:t>
                      </a:r>
                      <a:r>
                        <a:rPr lang="sah-RU" sz="1200" dirty="0">
                          <a:effectLst/>
                        </a:rPr>
                        <a:t>документально оформленные</a:t>
                      </a:r>
                      <a:r>
                        <a:rPr lang="ru-RU" sz="1200" dirty="0">
                          <a:effectLst/>
                        </a:rPr>
                        <a:t> реестр</a:t>
                      </a:r>
                      <a:r>
                        <a:rPr lang="sah-RU" sz="1200" dirty="0">
                          <a:effectLst/>
                        </a:rPr>
                        <a:t>ы</a:t>
                      </a:r>
                      <a:r>
                        <a:rPr lang="ru-RU" sz="1200" dirty="0">
                          <a:effectLst/>
                        </a:rPr>
                        <a:t> счетов и счет</a:t>
                      </a:r>
                      <a:r>
                        <a:rPr lang="sah-RU" sz="1200" dirty="0">
                          <a:effectLst/>
                        </a:rPr>
                        <a:t>а</a:t>
                      </a:r>
                      <a:r>
                        <a:rPr lang="ru-RU" sz="1200" dirty="0">
                          <a:effectLst/>
                        </a:rPr>
                        <a:t> на оплату медицинской помощи за проверяемый период;</a:t>
                      </a:r>
                    </a:p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325" marR="59325" marT="0" marB="0"/>
                </a:tc>
              </a:tr>
              <a:tr h="10675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just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sah-RU" sz="1200" dirty="0" smtClean="0">
                          <a:effectLst/>
                        </a:rPr>
                        <a:t>акты </a:t>
                      </a:r>
                      <a:r>
                        <a:rPr lang="sah-RU" sz="1200" dirty="0">
                          <a:effectLst/>
                        </a:rPr>
                        <a:t>сверки расчетов согласовываются формально, без заполнения данных со стороны МО.</a:t>
                      </a:r>
                      <a:endParaRPr lang="ru-RU" sz="1200" dirty="0">
                        <a:effectLst/>
                      </a:endParaRPr>
                    </a:p>
                    <a:p>
                      <a:pPr marL="171450" indent="-171450" algn="just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200" dirty="0" smtClean="0">
                          <a:effectLst/>
                        </a:rPr>
                        <a:t>не </a:t>
                      </a:r>
                      <a:r>
                        <a:rPr lang="ru-RU" sz="1200" dirty="0">
                          <a:effectLst/>
                        </a:rPr>
                        <a:t>правильное отражение в бухгалтерском учете  расчетов со страховыми медицинскими организациями, (</a:t>
                      </a:r>
                      <a:r>
                        <a:rPr lang="ru-RU" sz="1200" dirty="0" err="1">
                          <a:effectLst/>
                        </a:rPr>
                        <a:t>сч</a:t>
                      </a:r>
                      <a:r>
                        <a:rPr lang="ru-RU" sz="1200" dirty="0">
                          <a:effectLst/>
                        </a:rPr>
                        <a:t>. 205.31) </a:t>
                      </a:r>
                      <a:endParaRPr lang="ru-RU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325" marR="59325" marT="0" marB="0"/>
                </a:tc>
              </a:tr>
              <a:tr h="650919">
                <a:tc>
                  <a:txBody>
                    <a:bodyPr/>
                    <a:lstStyle/>
                    <a:p>
                      <a:pPr marL="88900" indent="0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3.</a:t>
                      </a:r>
                      <a:r>
                        <a:rPr lang="ru-RU" sz="1200" baseline="0" dirty="0" smtClean="0">
                          <a:effectLst/>
                        </a:rPr>
                        <a:t> С</a:t>
                      </a:r>
                      <a:r>
                        <a:rPr lang="ru-RU" sz="1200" dirty="0" smtClean="0">
                          <a:effectLst/>
                        </a:rPr>
                        <a:t>облюдение </a:t>
                      </a:r>
                      <a:r>
                        <a:rPr lang="ru-RU" sz="1200" dirty="0">
                          <a:effectLst/>
                        </a:rPr>
                        <a:t>обязательства медицинской организации по использованию средств обязательного медицинского страхования по видам медицинской помощи</a:t>
                      </a:r>
                    </a:p>
                    <a:p>
                      <a:pPr marL="49911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325" marR="59325" marT="0" marB="0"/>
                </a:tc>
                <a:tc>
                  <a:txBody>
                    <a:bodyPr/>
                    <a:lstStyle/>
                    <a:p>
                      <a:pPr marL="171450" indent="-171450" algn="just"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sah-RU" sz="1200" dirty="0" smtClean="0">
                          <a:effectLst/>
                        </a:rPr>
                        <a:t>расходы  </a:t>
                      </a:r>
                      <a:r>
                        <a:rPr lang="sah-RU" sz="1200" dirty="0">
                          <a:effectLst/>
                        </a:rPr>
                        <a:t>не соответствуют рекомендуемой структуре </a:t>
                      </a:r>
                      <a:r>
                        <a:rPr lang="ru-RU" sz="1200" dirty="0">
                          <a:effectLst/>
                        </a:rPr>
                        <a:t>тарифов на оплату медицинской помощи</a:t>
                      </a:r>
                      <a:r>
                        <a:rPr lang="sah-RU" sz="1200" dirty="0">
                          <a:effectLst/>
                        </a:rPr>
                        <a:t> по условиям оказания медицинской помощи</a:t>
                      </a:r>
                      <a:endParaRPr lang="ru-RU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325" marR="59325" marT="0" marB="0"/>
                </a:tc>
              </a:tr>
            </a:tbl>
          </a:graphicData>
        </a:graphic>
      </p:graphicFrame>
      <p:pic>
        <p:nvPicPr>
          <p:cNvPr id="4" name="Picture 3" descr="эмблема1 ТФОМС коп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2" y="0"/>
            <a:ext cx="925275" cy="908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89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008499618"/>
              </p:ext>
            </p:extLst>
          </p:nvPr>
        </p:nvGraphicFramePr>
        <p:xfrm>
          <a:off x="23067" y="47586"/>
          <a:ext cx="8964490" cy="66309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38279"/>
                <a:gridCol w="6226211"/>
              </a:tblGrid>
              <a:tr h="408223">
                <a:tc>
                  <a:txBody>
                    <a:bodyPr/>
                    <a:lstStyle/>
                    <a:p>
                      <a:pPr indent="-88265">
                        <a:lnSpc>
                          <a:spcPts val="133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 Основные направления и разделы деятельности медицинских организаций, подлежащие проверке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25" marR="59325" marT="0" marB="0"/>
                </a:tc>
                <a:tc>
                  <a:txBody>
                    <a:bodyPr/>
                    <a:lstStyle/>
                    <a:p>
                      <a:pPr marL="111760">
                        <a:lnSpc>
                          <a:spcPts val="133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Выявленные нарушения и недостатки в деятельности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9325" marR="59325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8035">
                <a:tc rowSpan="5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i="1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r>
                        <a:rPr lang="ru-RU" sz="1000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200" i="1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соблюдение </a:t>
                      </a:r>
                      <a:r>
                        <a:rPr lang="ru-RU" sz="1200" i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обязательства медицинской организации по использованию средств обязательного медицинского страхования по видам медицинской помощи по структуре тарифа на оплату медицинской помощи</a:t>
                      </a:r>
                      <a:endParaRPr lang="ru-RU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Проверками 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осуществления расходов на оплату труда и начисления на выплаты по оплате труда </a:t>
                      </a:r>
                      <a:r>
                        <a:rPr lang="sah-RU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установлены случаи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расходования средств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ОМС на оплату труда:</a:t>
                      </a:r>
                    </a:p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- лицам, не участвующим в реализации ТПОМС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,</a:t>
                      </a:r>
                    </a:p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-лицам, не имеющим сертификата специалиста, в том числе по</a:t>
                      </a:r>
                      <a:r>
                        <a:rPr lang="ru-RU" sz="100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совмещаемым должностям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,</a:t>
                      </a:r>
                    </a:p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sah-RU" sz="1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-включение</a:t>
                      </a:r>
                      <a:r>
                        <a:rPr lang="sah-RU" sz="100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в штатное расписание должности в отсутствие лицензии</a:t>
                      </a:r>
                      <a:r>
                        <a:rPr lang="ru-RU" sz="100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;</a:t>
                      </a:r>
                      <a:endParaRPr lang="ru-RU" sz="1000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-установление персонального повышающего коэффициента на срок  более 1 года;</a:t>
                      </a:r>
                      <a:endParaRPr lang="ru-RU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171450" indent="-171450" algn="just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заключение контрактов с врачами, привлекаемыми в</a:t>
                      </a:r>
                      <a:r>
                        <a:rPr lang="ru-RU" sz="100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период отпусков штатных работников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;</a:t>
                      </a:r>
                    </a:p>
                    <a:p>
                      <a:pPr marL="171450" indent="-171450" algn="just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Установление неправомерных повышающих</a:t>
                      </a:r>
                      <a:r>
                        <a:rPr lang="ru-RU" sz="100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коэффициентов(за управление персоналом, б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ез учета оценки условий труда, за классность</a:t>
                      </a:r>
                      <a:r>
                        <a:rPr lang="ru-RU" sz="100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водителям в отсутствие подтверждающих документов </a:t>
                      </a:r>
                      <a:r>
                        <a:rPr lang="ru-RU" sz="1000" baseline="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ит.д</a:t>
                      </a:r>
                      <a:r>
                        <a:rPr lang="ru-RU" sz="100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);</a:t>
                      </a:r>
                    </a:p>
                    <a:p>
                      <a:pPr marL="171450" indent="-171450" algn="just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00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Совмещение руководителями должностей без согласования с МЗ РС(Я)</a:t>
                      </a:r>
                      <a:endParaRPr lang="ru-RU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24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Проверками 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осуществления расходов на приобретение товарно-материальных ценностей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установлены 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случаи расходования средств ОМС:</a:t>
                      </a:r>
                      <a:endParaRPr lang="ru-RU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- на приобретение основных средств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и производственного инвентаря свыше 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100 </a:t>
                      </a:r>
                      <a:r>
                        <a:rPr lang="ru-RU" sz="10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тыс.руб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. за единицу;</a:t>
                      </a:r>
                      <a:endParaRPr lang="ru-RU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171450" indent="-171450" algn="just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на 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приобретение материальных запасов и основных средств для структурных подразделений, не финансируемых из средств ОМС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marL="171450" indent="-171450" algn="just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Не</a:t>
                      </a:r>
                      <a:r>
                        <a:rPr lang="ru-RU" sz="100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проведение торгов по определению поставщиков по закупке продуктов питания и прочих материальных запасов</a:t>
                      </a:r>
                      <a:endParaRPr lang="ru-RU" sz="1000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171450" indent="-171450" algn="just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Выдача молока, персоналу, чье рабочее место не прошла </a:t>
                      </a:r>
                      <a:r>
                        <a:rPr lang="ru-RU" sz="100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спец.оценку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условий труда, должность не утверждена в перечне </a:t>
                      </a:r>
                      <a:r>
                        <a:rPr lang="ru-RU" sz="100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Колдоговора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;</a:t>
                      </a:r>
                      <a:endParaRPr lang="ru-RU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1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Проверками 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осуществления расходов на приобретение услуг и работ 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установлены:</a:t>
                      </a:r>
                    </a:p>
                    <a:p>
                      <a:pPr marL="171450" indent="-171450" algn="just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Оплата</a:t>
                      </a:r>
                      <a:r>
                        <a:rPr lang="ru-RU" sz="100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услуг, работ при невыполнении работ в соответствии с заключенным контрактом</a:t>
                      </a:r>
                      <a:endParaRPr lang="ru-RU" sz="1000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171450" indent="-171450" algn="just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случаи 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не возмещения арендаторами коммунальных и эксплуатационных расходов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;</a:t>
                      </a:r>
                    </a:p>
                    <a:p>
                      <a:pPr marL="171450" indent="-171450" algn="just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оплата </a:t>
                      </a:r>
                      <a:r>
                        <a:rPr lang="ru-RU" sz="100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обучения персонала по программам, не входящим в ТПОМС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endParaRPr lang="ru-RU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99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Проверка расчетов с подотчетными </a:t>
                      </a: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лицами установлены:</a:t>
                      </a:r>
                    </a:p>
                    <a:p>
                      <a:pPr marL="0" indent="0" algn="just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0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ru-RU" sz="1000" baseline="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 возмещение расходов по оплате суточных сверх норм и за </a:t>
                      </a:r>
                      <a:r>
                        <a:rPr lang="ru-RU" sz="1000" baseline="0" dirty="0" err="1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найм</a:t>
                      </a:r>
                      <a:r>
                        <a:rPr lang="ru-RU" sz="1000" baseline="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жилого помещение ниже норм, установленных постановлением Правительства РС(Я) №228 от 11.05.2010г.</a:t>
                      </a:r>
                    </a:p>
                    <a:p>
                      <a:pPr marL="0" indent="0" algn="just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000" baseline="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-  </a:t>
                      </a:r>
                      <a:r>
                        <a:rPr lang="ru-RU" sz="10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несвоевременное представление </a:t>
                      </a:r>
                      <a:r>
                        <a:rPr lang="ru-RU" sz="10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подотчетными лицами авансовых отчетов, </a:t>
                      </a:r>
                      <a:endParaRPr lang="ru-RU" sz="10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171450" indent="-171450" algn="just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0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несоблюдение </a:t>
                      </a:r>
                      <a:r>
                        <a:rPr lang="ru-RU" sz="10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сроков возврата остатка неиспользованного аванса, </a:t>
                      </a:r>
                      <a:endParaRPr lang="ru-RU" sz="1000" dirty="0" smtClean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171450" indent="-171450" algn="just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0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наличие </a:t>
                      </a:r>
                      <a:r>
                        <a:rPr lang="ru-RU" sz="10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задолженности по расчетам с подотчетными </a:t>
                      </a:r>
                      <a:r>
                        <a:rPr lang="ru-RU" sz="10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лицами, в том числе задолженность уволенных работников, </a:t>
                      </a:r>
                    </a:p>
                    <a:p>
                      <a:pPr marL="171450" indent="-171450" algn="just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0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наличие </a:t>
                      </a:r>
                      <a:r>
                        <a:rPr lang="ru-RU" sz="10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фактов нецелевого использования </a:t>
                      </a:r>
                      <a:r>
                        <a:rPr lang="ru-RU" sz="10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средств (оплата командировочных, проезда в отпуск персоналу, финансируемому из иных источников, оплата 100% стоимости авиабилетов за границу РФ).</a:t>
                      </a:r>
                      <a:endParaRPr lang="ru-RU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80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Проверками </a:t>
                      </a: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расчетной дисциплины</a:t>
                      </a:r>
                      <a:r>
                        <a:rPr lang="ru-RU" sz="10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установлены случаи не своевременного  </a:t>
                      </a:r>
                      <a:r>
                        <a:rPr lang="ru-RU" sz="10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проведения взаимных сверок с поставщиками</a:t>
                      </a:r>
                    </a:p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7465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88368"/>
          </a:xfrm>
        </p:spPr>
        <p:txBody>
          <a:bodyPr>
            <a:noAutofit/>
          </a:bodyPr>
          <a:lstStyle/>
          <a:p>
            <a:pPr lvl="0" algn="just"/>
            <a:r>
              <a:rPr lang="sah-RU" sz="1600" dirty="0"/>
              <a:t>Проверка использования средств НСЗ, полученных  на финансовое обеспечение </a:t>
            </a:r>
            <a:r>
              <a:rPr lang="ru-RU" sz="1600" dirty="0"/>
              <a:t>мероприятий по организации дополнительного профессионального образования медицинских работников по программам повышения квалификации, а также по приобретению и проведению ремонта медицинского оборудования</a:t>
            </a:r>
            <a:r>
              <a:rPr lang="sah-RU" sz="1600" dirty="0"/>
              <a:t>.</a:t>
            </a:r>
            <a:r>
              <a:rPr lang="ru-RU" sz="1600" dirty="0"/>
              <a:t/>
            </a:r>
            <a:br>
              <a:rPr lang="ru-RU" sz="1600" dirty="0"/>
            </a:br>
            <a:endParaRPr lang="ru-RU" sz="1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73615617"/>
              </p:ext>
            </p:extLst>
          </p:nvPr>
        </p:nvGraphicFramePr>
        <p:xfrm>
          <a:off x="323528" y="1340768"/>
          <a:ext cx="8640959" cy="52565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88232"/>
                <a:gridCol w="6552727"/>
              </a:tblGrid>
              <a:tr h="1946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ah-RU" sz="1200" dirty="0">
                          <a:effectLst/>
                        </a:rPr>
                        <a:t>Предмет проверки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669" marR="1666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ah-RU" sz="1200">
                          <a:effectLst/>
                        </a:rPr>
                        <a:t>мероприятия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669" marR="16669" marT="0" marB="0"/>
                </a:tc>
              </a:tr>
              <a:tr h="778753">
                <a:tc rowSpan="4"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б) проверка соблюдения условий по приобретению медицинского оборудования;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669" marR="16669" marT="0" marB="0"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а) наличие у медицинской организации потребности в приобретаемом медицинском оборудовании, предусмотренном утвержденными Министерством здравоохранения Российской Федерации </a:t>
                      </a:r>
                      <a:r>
                        <a:rPr lang="ru-RU" sz="1200" u="none" strike="noStrike" dirty="0">
                          <a:effectLst/>
                          <a:hlinkClick r:id="rId2"/>
                        </a:rPr>
                        <a:t>порядками</a:t>
                      </a:r>
                      <a:r>
                        <a:rPr lang="ru-RU" sz="1200" dirty="0">
                          <a:effectLst/>
                        </a:rPr>
                        <a:t> оказания медицинской помощи;</a:t>
                      </a:r>
                    </a:p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6669" marR="16669" marT="0" marB="0"/>
                </a:tc>
              </a:tr>
              <a:tr h="5840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б) наличие медицинского(их) работника(</a:t>
                      </a:r>
                      <a:r>
                        <a:rPr lang="ru-RU" sz="1200" dirty="0" err="1">
                          <a:effectLst/>
                        </a:rPr>
                        <a:t>ов</a:t>
                      </a:r>
                      <a:r>
                        <a:rPr lang="ru-RU" sz="1200" dirty="0">
                          <a:effectLst/>
                        </a:rPr>
                        <a:t>), имеющего(их) соответствующий уровень образования и квалификации для работы на приобретаемом медицинском оборудовании;</a:t>
                      </a:r>
                    </a:p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6669" marR="16669" marT="0" marB="0"/>
                </a:tc>
              </a:tr>
              <a:tr h="7787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в) наличие в медицинской организации помещения для установки приобретаемого медицинского оборудования (если приобретаемое медицинское оборудование требует специального помещения для установки и (или) использования);</a:t>
                      </a:r>
                    </a:p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6669" marR="16669" marT="0" marB="0"/>
                </a:tc>
              </a:tr>
              <a:tr h="3893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г) наличие у медицинской организации заключенного в соответствии с законодательством Российской Федерации контракта на поставку медицинского оборудования.</a:t>
                      </a:r>
                      <a:endParaRPr lang="ru-RU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6669" marR="16669" marT="0" marB="0"/>
                </a:tc>
              </a:tr>
              <a:tr h="584065">
                <a:tc rowSpan="7"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в) проверка соблюдения условий по проведению ремонта медицинского оборудования.</a:t>
                      </a:r>
                    </a:p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669" marR="16669" marT="0" marB="0"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а) наличие у медицинской организации потребности в ремонте медицинского оборудования, предусмотренного утвержденными Министерством здравоохранения Российской Федерации порядками оказания медицинской помощи;</a:t>
                      </a:r>
                      <a:endParaRPr lang="ru-RU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6669" marR="16669" marT="0" marB="0"/>
                </a:tc>
              </a:tr>
              <a:tr h="5840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б) наличие документов, подтверждающих, что подлежащее ремонту медицинское оборудование находится в собственности (оперативном управлении) медицинской организации и принято к бухгалтерскому учету;</a:t>
                      </a:r>
                      <a:endParaRPr lang="ru-RU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6669" marR="16669" marT="0" marB="0"/>
                </a:tc>
              </a:tr>
              <a:tr h="1946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в) наличие регистрационного удостоверения на медицинское изделие;</a:t>
                      </a:r>
                      <a:endParaRPr lang="ru-RU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6669" marR="16669" marT="0" marB="0"/>
                </a:tc>
              </a:tr>
              <a:tr h="1946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г) наличие акта о вводе медицинского оборудования в эксплуатацию;</a:t>
                      </a:r>
                      <a:endParaRPr lang="ru-RU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6669" marR="16669" marT="0" marB="0"/>
                </a:tc>
              </a:tr>
              <a:tr h="1946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д) наличие документа, подтверждающего выход медицинского оборудования из строя;</a:t>
                      </a:r>
                      <a:endParaRPr lang="ru-RU" sz="12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6669" marR="16669" marT="0" marB="0"/>
                </a:tc>
              </a:tr>
              <a:tr h="1946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е) истечение срока гарантийного обслуживания медицинского оборудования;</a:t>
                      </a:r>
                      <a:endParaRPr lang="ru-RU" sz="12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16669" marR="16669" marT="0" marB="0"/>
                </a:tc>
              </a:tr>
              <a:tr h="5840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34290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ж) наличие у медицинской организации заключенного в соответствии с законодательством Российской Федерации контракта на ремонт медицинского оборудования.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6669" marR="16669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555776" y="33265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4400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 descr="724н.PDF - Adobe Reader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9058400" cy="6741368"/>
          </a:xfrm>
        </p:spPr>
      </p:pic>
    </p:spTree>
    <p:extLst>
      <p:ext uri="{BB962C8B-B14F-4D97-AF65-F5344CB8AC3E}">
        <p14:creationId xmlns:p14="http://schemas.microsoft.com/office/powerpoint/2010/main" val="2599211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260648"/>
            <a:ext cx="8229600" cy="6336704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b="1" i="1" dirty="0"/>
              <a:t>зарегистрировано в Минюсте России 7 декабря 2017 г. N 49149</a:t>
            </a:r>
            <a:endParaRPr lang="ru-RU" dirty="0"/>
          </a:p>
          <a:p>
            <a:pPr marL="0" indent="0">
              <a:buNone/>
            </a:pPr>
            <a:r>
              <a:rPr lang="ru-RU" b="1" i="1" dirty="0"/>
              <a:t> </a:t>
            </a:r>
            <a:endParaRPr lang="ru-RU" dirty="0"/>
          </a:p>
          <a:p>
            <a:pPr marL="0" indent="0">
              <a:buNone/>
            </a:pPr>
            <a:r>
              <a:rPr lang="ru-RU" b="1" i="1" dirty="0"/>
              <a:t> </a:t>
            </a:r>
            <a:endParaRPr lang="ru-RU" dirty="0"/>
          </a:p>
          <a:p>
            <a:pPr marL="0" indent="0" algn="ctr">
              <a:buNone/>
            </a:pPr>
            <a:r>
              <a:rPr lang="ru-RU" sz="4400" b="1" dirty="0"/>
              <a:t>МИНИСТЕРСТВО ЗДРАВООХРАНЕНИЯ РОССИЙСКОЙ ФЕДЕРАЦИИ</a:t>
            </a:r>
            <a:endParaRPr lang="ru-RU" sz="4400" dirty="0"/>
          </a:p>
          <a:p>
            <a:pPr marL="0" indent="0" algn="ctr">
              <a:buNone/>
            </a:pPr>
            <a:r>
              <a:rPr lang="ru-RU" sz="4400" b="1" dirty="0"/>
              <a:t> </a:t>
            </a:r>
            <a:endParaRPr lang="ru-RU" sz="4400" dirty="0"/>
          </a:p>
          <a:p>
            <a:pPr marL="0" indent="0" algn="ctr">
              <a:buNone/>
            </a:pPr>
            <a:r>
              <a:rPr lang="ru-RU" sz="4400" b="1" dirty="0"/>
              <a:t>ПРИКАЗ</a:t>
            </a:r>
            <a:endParaRPr lang="ru-RU" sz="4400" dirty="0"/>
          </a:p>
          <a:p>
            <a:pPr marL="0" indent="0" algn="ctr">
              <a:buNone/>
            </a:pPr>
            <a:r>
              <a:rPr lang="ru-RU" sz="4400" b="1" dirty="0"/>
              <a:t>от 26 октября 2017 г. N 870н</a:t>
            </a:r>
            <a:endParaRPr lang="ru-RU" sz="4400" dirty="0"/>
          </a:p>
          <a:p>
            <a:pPr marL="0" indent="0" algn="ctr">
              <a:buNone/>
            </a:pPr>
            <a:r>
              <a:rPr lang="ru-RU" sz="4400" b="1" dirty="0"/>
              <a:t> </a:t>
            </a:r>
            <a:endParaRPr lang="ru-RU" sz="4400" dirty="0"/>
          </a:p>
          <a:p>
            <a:pPr marL="0" indent="0" algn="ctr">
              <a:buNone/>
            </a:pPr>
            <a:r>
              <a:rPr lang="ru-RU" sz="4400" b="1" dirty="0"/>
              <a:t>ОБ УТВЕРЖДЕНИИ ТИПОВОГО КОНТРАКТА</a:t>
            </a:r>
            <a:endParaRPr lang="ru-RU" sz="4400" dirty="0"/>
          </a:p>
          <a:p>
            <a:pPr marL="0" indent="0" algn="ctr">
              <a:buNone/>
            </a:pPr>
            <a:r>
              <a:rPr lang="ru-RU" sz="4400" b="1" dirty="0"/>
              <a:t>НА ПОСТАВКУ ЛЕКАРСТВЕННЫХ ПРЕПАРАТОВ ДЛЯ МЕДИЦИНСКОГО</a:t>
            </a:r>
            <a:endParaRPr lang="ru-RU" sz="4400" dirty="0"/>
          </a:p>
          <a:p>
            <a:pPr marL="0" indent="0" algn="ctr">
              <a:buNone/>
            </a:pPr>
            <a:r>
              <a:rPr lang="ru-RU" sz="4400" b="1" dirty="0"/>
              <a:t>ПРИМЕНЕНИЯ И ИНФОРМАЦИОННОЙ КАРТЫ ТИПОВОГО КОНТРАКТА</a:t>
            </a:r>
            <a:endParaRPr lang="ru-RU" sz="4400" dirty="0"/>
          </a:p>
          <a:p>
            <a:pPr marL="0" indent="0" algn="ctr">
              <a:buNone/>
            </a:pPr>
            <a:r>
              <a:rPr lang="ru-RU" sz="4400" b="1" dirty="0"/>
              <a:t>НА ПОСТАВКУ ЛЕКАРСТВЕННЫХ ПРЕПАРАТОВ</a:t>
            </a:r>
            <a:endParaRPr lang="ru-RU" sz="4400" dirty="0"/>
          </a:p>
          <a:p>
            <a:pPr marL="0" indent="0" algn="ctr">
              <a:buNone/>
            </a:pPr>
            <a:r>
              <a:rPr lang="ru-RU" sz="4400" b="1" dirty="0"/>
              <a:t>ДЛЯ МЕДИЦИНСКОГО ПРИМЕНЕНИЯ</a:t>
            </a:r>
            <a:endParaRPr lang="ru-RU" sz="4400" dirty="0"/>
          </a:p>
          <a:p>
            <a:pPr marL="0" indent="0">
              <a:buNone/>
            </a:pPr>
            <a:r>
              <a:rPr lang="ru-RU" sz="4400" b="1" i="1" dirty="0"/>
              <a:t> </a:t>
            </a:r>
            <a:endParaRPr lang="ru-RU" sz="4400" dirty="0"/>
          </a:p>
          <a:p>
            <a:pPr marL="0" indent="0" algn="just">
              <a:buNone/>
            </a:pPr>
            <a:r>
              <a:rPr lang="ru-RU" sz="4400" dirty="0"/>
              <a:t>В соответствии с </a:t>
            </a:r>
            <a:r>
              <a:rPr lang="ru-RU" sz="4400" dirty="0">
                <a:hlinkClick r:id="rId2"/>
              </a:rPr>
              <a:t>частью 11 статьи 34</a:t>
            </a:r>
            <a:r>
              <a:rPr lang="ru-RU" sz="4400" dirty="0"/>
              <a:t> Федерального закона от 5 апреля 2013 г. N 44-ФЗ "О контрактной системе в сфере закупок товаров, работ, услуг для обеспечения государственных и муниципальных нужд" (Собрание законодательства Российской Федерации, 2013, N 14, ст. 1652; N 27, ст. 3480; N 52, ст. 6961; 2014, N 23, ст. 2925; N 30, ст. 4225; N 48, ст. 6637; N 49, ст. 6925; 2015, N 1, ст. 11, 51, 72; N 10, ст. 1393, 1418; N 14, ст. 2022; N 27, ст. 3979, 4001; N 29, ст. 4342, 4346, 4352, 4353, 4375; 2016, N 1, ст. 10, 89; N 11, ст. 1493; N 15, ст. 2058, 2066; N 23, ст. 3291; N 26, ст. 3872, 3890; N 27, ст. 4199, 4247, 4253, 4254, 4298; 2017, N 1, ст. 15, 30, 41; N 9, ст. 1277; N 14, ст. 1995, 2004; N 18, ст. 2660; N 24, ст. 3475, 3477; N 31, ст. 4747, 4760, 4780) и </a:t>
            </a:r>
            <a:r>
              <a:rPr lang="ru-RU" sz="4400" dirty="0">
                <a:hlinkClick r:id="rId3"/>
              </a:rPr>
              <a:t>Правилами</a:t>
            </a:r>
            <a:r>
              <a:rPr lang="ru-RU" sz="4400" dirty="0"/>
              <a:t> разработки типовых контрактов, типовых условий контрактов, утвержденными постановлением Правительства Российской Федерации от 2 июля 2014 г. N 606 "О порядке разработки типовых контрактов, типовых условий контрактов, а также о случаях и условиях их применения" (Собрание законодательства Российской Федерации, 2014, N 28, ст. 4053; 2015, N 1, ст. 279; N 48, ст. 6834; 2016, N 48, ст. 6779; 2017, N 23, ст. 3359), приказываю:</a:t>
            </a:r>
          </a:p>
          <a:p>
            <a:pPr marL="0" indent="0" algn="just">
              <a:buNone/>
            </a:pPr>
            <a:r>
              <a:rPr lang="ru-RU" sz="4400" dirty="0"/>
              <a:t>1. Утвердить:</a:t>
            </a:r>
          </a:p>
          <a:p>
            <a:pPr marL="0" indent="0" algn="just">
              <a:buNone/>
            </a:pPr>
            <a:r>
              <a:rPr lang="ru-RU" sz="4400" dirty="0"/>
              <a:t>Типовой контракт на поставку лекарственных препаратов для медицинского применения согласно </a:t>
            </a:r>
            <a:r>
              <a:rPr lang="ru-RU" sz="4400" dirty="0">
                <a:hlinkClick r:id="rId4"/>
              </a:rPr>
              <a:t>приложению N 1</a:t>
            </a:r>
            <a:r>
              <a:rPr lang="ru-RU" sz="4400" dirty="0"/>
              <a:t>;</a:t>
            </a:r>
          </a:p>
          <a:p>
            <a:pPr marL="0" indent="0" algn="just">
              <a:buNone/>
            </a:pPr>
            <a:r>
              <a:rPr lang="ru-RU" sz="4400" dirty="0"/>
              <a:t>информационную карту Типового контракта на поставку лекарственных препаратов для медицинского применения согласно </a:t>
            </a:r>
            <a:r>
              <a:rPr lang="ru-RU" sz="4400" dirty="0">
                <a:hlinkClick r:id="rId5"/>
              </a:rPr>
              <a:t>приложению N 2</a:t>
            </a:r>
            <a:r>
              <a:rPr lang="ru-RU" sz="4400" dirty="0"/>
              <a:t>.</a:t>
            </a:r>
          </a:p>
          <a:p>
            <a:pPr marL="0" indent="0" algn="just">
              <a:buNone/>
            </a:pPr>
            <a:r>
              <a:rPr lang="ru-RU" sz="4400" dirty="0"/>
              <a:t>2. Настоящий приказ не применяется в отношении закупок товаров для обеспечения государственных и муниципальных нужд, извещения об осуществлении которых размещены в единой информационной системе в сфере закупок до вступления в силу настоящего приказа.</a:t>
            </a:r>
          </a:p>
          <a:p>
            <a:pPr marL="0" indent="0" algn="just">
              <a:buNone/>
            </a:pPr>
            <a:r>
              <a:rPr lang="ru-RU" sz="4400" dirty="0"/>
              <a:t>3. Настоящий приказ вступает в силу с 1 января 2018 года.</a:t>
            </a:r>
          </a:p>
          <a:p>
            <a:pPr marL="0" indent="0" algn="just">
              <a:buNone/>
            </a:pPr>
            <a:r>
              <a:rPr lang="ru-RU" sz="4400" dirty="0"/>
              <a:t> </a:t>
            </a:r>
          </a:p>
          <a:p>
            <a:pPr marL="0" indent="0" algn="r">
              <a:buNone/>
            </a:pPr>
            <a:r>
              <a:rPr lang="ru-RU" sz="4400" b="1" i="1" dirty="0"/>
              <a:t>Министр</a:t>
            </a:r>
            <a:endParaRPr lang="ru-RU" sz="4400" dirty="0"/>
          </a:p>
          <a:p>
            <a:pPr marL="0" indent="0" algn="r">
              <a:buNone/>
            </a:pPr>
            <a:r>
              <a:rPr lang="ru-RU" sz="4400" b="1" i="1" dirty="0"/>
              <a:t>В.И.СКВОРЦОВА</a:t>
            </a:r>
            <a:endParaRPr lang="ru-RU" sz="4400" dirty="0"/>
          </a:p>
          <a:p>
            <a:pPr marL="0" indent="0">
              <a:buNone/>
            </a:pPr>
            <a:r>
              <a:rPr lang="ru-RU" sz="4400" b="1" i="1" dirty="0"/>
              <a:t> </a:t>
            </a:r>
            <a:endParaRPr lang="ru-RU" sz="4400" dirty="0"/>
          </a:p>
          <a:p>
            <a:pPr marL="0" indent="0">
              <a:buNone/>
            </a:pPr>
            <a:r>
              <a:rPr lang="ru-RU" sz="4400" b="1" i="1" dirty="0"/>
              <a:t> </a:t>
            </a:r>
            <a:endParaRPr lang="ru-RU" sz="4400" dirty="0"/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158848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463</TotalTime>
  <Words>1948</Words>
  <Application>Microsoft Office PowerPoint</Application>
  <PresentationFormat>Экран (4:3)</PresentationFormat>
  <Paragraphs>193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Начальная</vt:lpstr>
      <vt:lpstr>Основные нарушения в использовании средств ОМС  в медицинских организациях по итогам проверок 2017г.</vt:lpstr>
      <vt:lpstr>    Федеральный закон от 29.11.2010 N 326-ФЗ "Об обязательном медицинском страховании в Российской Федерации" </vt:lpstr>
      <vt:lpstr>Нормативные документы</vt:lpstr>
      <vt:lpstr>        Результаты контрольно-ревизионной деятельности </vt:lpstr>
      <vt:lpstr>     Нарушения и недостатки в деятельности медицинских организаций</vt:lpstr>
      <vt:lpstr>Презентация PowerPoint</vt:lpstr>
      <vt:lpstr>Проверка использования средств НСЗ, полученных  на финансовое обеспечение мероприятий по организации дополнительного профессионального образования медицинских работников по программам повышения квалификации, а также по приобретению и проведению ремонта медицинского оборудования. </vt:lpstr>
      <vt:lpstr>Презентация PowerPoint</vt:lpstr>
      <vt:lpstr>Презентация PowerPoint</vt:lpstr>
      <vt:lpstr>ТАРИФНОЕ СОГЛАШЕНИЕ на оплату  медицинской помощи, оказываемой в объеме Территориальной программы  обязательного  медицинского страхования Республики Саха (Якутия)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нарушения в использовании средств ОМС  в медицинских организациях по итогам проверок 2017г.</dc:title>
  <dc:creator>Kolodeznikova</dc:creator>
  <cp:lastModifiedBy>Pavilion</cp:lastModifiedBy>
  <cp:revision>30</cp:revision>
  <cp:lastPrinted>2018-03-14T07:32:16Z</cp:lastPrinted>
  <dcterms:created xsi:type="dcterms:W3CDTF">2018-03-13T05:58:14Z</dcterms:created>
  <dcterms:modified xsi:type="dcterms:W3CDTF">2018-03-15T04:59:25Z</dcterms:modified>
</cp:coreProperties>
</file>